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5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71" r:id="rId21"/>
    <p:sldId id="281" r:id="rId22"/>
    <p:sldId id="284" r:id="rId23"/>
    <p:sldId id="287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60" r:id="rId44"/>
    <p:sldId id="262" r:id="rId45"/>
    <p:sldId id="28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1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22590-DB52-4790-81F3-5417F9A8BA1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815A41-DA19-4C9C-8508-67B6EE84C26A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Whenever radiation is absorbed by matter, photons transfer their energy to the matter.</a:t>
          </a:r>
          <a:endParaRPr lang="en-GB" dirty="0"/>
        </a:p>
      </dgm:t>
    </dgm:pt>
    <dgm:pt modelId="{6F92B73C-8B01-483B-BBA0-56CCBDA0BBE5}" type="parTrans" cxnId="{4970BD82-D371-4465-9735-2BE4613E5FE4}">
      <dgm:prSet/>
      <dgm:spPr/>
      <dgm:t>
        <a:bodyPr/>
        <a:lstStyle/>
        <a:p>
          <a:endParaRPr lang="en-GB"/>
        </a:p>
      </dgm:t>
    </dgm:pt>
    <dgm:pt modelId="{63CDFA7C-8AD7-4AC6-925E-89367F2589ED}" type="sibTrans" cxnId="{4970BD82-D371-4465-9735-2BE4613E5FE4}">
      <dgm:prSet/>
      <dgm:spPr/>
      <dgm:t>
        <a:bodyPr/>
        <a:lstStyle/>
        <a:p>
          <a:endParaRPr lang="en-GB"/>
        </a:p>
      </dgm:t>
    </dgm:pt>
    <dgm:pt modelId="{28966C2C-2F18-4118-9B68-A6E607B5E94D}" type="pres">
      <dgm:prSet presAssocID="{63E22590-DB52-4790-81F3-5417F9A8BA14}" presName="Name0" presStyleCnt="0">
        <dgm:presLayoutVars>
          <dgm:dir/>
          <dgm:resizeHandles val="exact"/>
        </dgm:presLayoutVars>
      </dgm:prSet>
      <dgm:spPr/>
    </dgm:pt>
    <dgm:pt modelId="{13B3E803-EF20-49D6-9FB5-6562B70D04AA}" type="pres">
      <dgm:prSet presAssocID="{DD815A41-DA19-4C9C-8508-67B6EE84C26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70BD82-D371-4465-9735-2BE4613E5FE4}" srcId="{63E22590-DB52-4790-81F3-5417F9A8BA14}" destId="{DD815A41-DA19-4C9C-8508-67B6EE84C26A}" srcOrd="0" destOrd="0" parTransId="{6F92B73C-8B01-483B-BBA0-56CCBDA0BBE5}" sibTransId="{63CDFA7C-8AD7-4AC6-925E-89367F2589ED}"/>
    <dgm:cxn modelId="{4CBDE277-8198-4324-8165-936B94D55785}" type="presOf" srcId="{DD815A41-DA19-4C9C-8508-67B6EE84C26A}" destId="{13B3E803-EF20-49D6-9FB5-6562B70D04AA}" srcOrd="0" destOrd="0" presId="urn:microsoft.com/office/officeart/2005/8/layout/hList6"/>
    <dgm:cxn modelId="{36C72D70-5716-46DB-AC2C-7D0DF4748F25}" type="presOf" srcId="{63E22590-DB52-4790-81F3-5417F9A8BA14}" destId="{28966C2C-2F18-4118-9B68-A6E607B5E94D}" srcOrd="0" destOrd="0" presId="urn:microsoft.com/office/officeart/2005/8/layout/hList6"/>
    <dgm:cxn modelId="{59F1383D-C24E-456B-9A16-14D2069E35A0}" type="presParOf" srcId="{28966C2C-2F18-4118-9B68-A6E607B5E94D}" destId="{13B3E803-EF20-49D6-9FB5-6562B70D04AA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22590-DB52-4790-81F3-5417F9A8BA1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815A41-DA19-4C9C-8508-67B6EE84C26A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Whenever radiation is absorbed by matter, photons transfer their energy to the matter.</a:t>
          </a:r>
          <a:endParaRPr lang="en-GB" dirty="0"/>
        </a:p>
      </dgm:t>
    </dgm:pt>
    <dgm:pt modelId="{6F92B73C-8B01-483B-BBA0-56CCBDA0BBE5}" type="parTrans" cxnId="{4970BD82-D371-4465-9735-2BE4613E5FE4}">
      <dgm:prSet/>
      <dgm:spPr/>
      <dgm:t>
        <a:bodyPr/>
        <a:lstStyle/>
        <a:p>
          <a:endParaRPr lang="en-GB"/>
        </a:p>
      </dgm:t>
    </dgm:pt>
    <dgm:pt modelId="{63CDFA7C-8AD7-4AC6-925E-89367F2589ED}" type="sibTrans" cxnId="{4970BD82-D371-4465-9735-2BE4613E5FE4}">
      <dgm:prSet/>
      <dgm:spPr/>
      <dgm:t>
        <a:bodyPr/>
        <a:lstStyle/>
        <a:p>
          <a:endParaRPr lang="en-GB"/>
        </a:p>
      </dgm:t>
    </dgm:pt>
    <dgm:pt modelId="{C10C57DF-2C3D-4FBD-9E34-A1272D09D78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The energy deposited by a beam of electrons depends upon the </a:t>
          </a:r>
          <a:r>
            <a:rPr lang="en-GB" b="1" u="sng" dirty="0" smtClean="0"/>
            <a:t>number of photons </a:t>
          </a:r>
          <a:r>
            <a:rPr lang="en-GB" dirty="0" smtClean="0"/>
            <a:t>and the </a:t>
          </a:r>
          <a:r>
            <a:rPr lang="en-GB" b="1" u="sng" dirty="0" smtClean="0"/>
            <a:t>energy of each photon</a:t>
          </a:r>
          <a:r>
            <a:rPr lang="en-GB" dirty="0" smtClean="0"/>
            <a:t>.</a:t>
          </a:r>
          <a:endParaRPr lang="en-GB" dirty="0"/>
        </a:p>
      </dgm:t>
    </dgm:pt>
    <dgm:pt modelId="{F2859991-07AA-4498-ACB6-DBD5011B01AB}" type="parTrans" cxnId="{4BEDADB8-E1F5-482A-883B-1EC708E7C1B7}">
      <dgm:prSet/>
      <dgm:spPr/>
      <dgm:t>
        <a:bodyPr/>
        <a:lstStyle/>
        <a:p>
          <a:endParaRPr lang="en-GB"/>
        </a:p>
      </dgm:t>
    </dgm:pt>
    <dgm:pt modelId="{487240D8-6CC8-490E-9BF1-7F8BDFD077CF}" type="sibTrans" cxnId="{4BEDADB8-E1F5-482A-883B-1EC708E7C1B7}">
      <dgm:prSet/>
      <dgm:spPr/>
      <dgm:t>
        <a:bodyPr/>
        <a:lstStyle/>
        <a:p>
          <a:endParaRPr lang="en-GB"/>
        </a:p>
      </dgm:t>
    </dgm:pt>
    <dgm:pt modelId="{28966C2C-2F18-4118-9B68-A6E607B5E94D}" type="pres">
      <dgm:prSet presAssocID="{63E22590-DB52-4790-81F3-5417F9A8BA14}" presName="Name0" presStyleCnt="0">
        <dgm:presLayoutVars>
          <dgm:dir/>
          <dgm:resizeHandles val="exact"/>
        </dgm:presLayoutVars>
      </dgm:prSet>
      <dgm:spPr/>
    </dgm:pt>
    <dgm:pt modelId="{13B3E803-EF20-49D6-9FB5-6562B70D04AA}" type="pres">
      <dgm:prSet presAssocID="{DD815A41-DA19-4C9C-8508-67B6EE84C26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530737-7E00-4432-ABAE-310B68A5FA9D}" type="pres">
      <dgm:prSet presAssocID="{63CDFA7C-8AD7-4AC6-925E-89367F2589ED}" presName="sibTrans" presStyleCnt="0"/>
      <dgm:spPr/>
    </dgm:pt>
    <dgm:pt modelId="{A545023E-4D47-414B-BD81-D70A4E4DF1CA}" type="pres">
      <dgm:prSet presAssocID="{C10C57DF-2C3D-4FBD-9E34-A1272D09D78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70BD82-D371-4465-9735-2BE4613E5FE4}" srcId="{63E22590-DB52-4790-81F3-5417F9A8BA14}" destId="{DD815A41-DA19-4C9C-8508-67B6EE84C26A}" srcOrd="0" destOrd="0" parTransId="{6F92B73C-8B01-483B-BBA0-56CCBDA0BBE5}" sibTransId="{63CDFA7C-8AD7-4AC6-925E-89367F2589ED}"/>
    <dgm:cxn modelId="{8C74A48F-9F9E-4550-98C0-1188DD3AA30D}" type="presOf" srcId="{63E22590-DB52-4790-81F3-5417F9A8BA14}" destId="{28966C2C-2F18-4118-9B68-A6E607B5E94D}" srcOrd="0" destOrd="0" presId="urn:microsoft.com/office/officeart/2005/8/layout/hList6"/>
    <dgm:cxn modelId="{46F66A3C-FC29-4F9E-890E-B403B8BD8B5B}" type="presOf" srcId="{C10C57DF-2C3D-4FBD-9E34-A1272D09D785}" destId="{A545023E-4D47-414B-BD81-D70A4E4DF1CA}" srcOrd="0" destOrd="0" presId="urn:microsoft.com/office/officeart/2005/8/layout/hList6"/>
    <dgm:cxn modelId="{4BEDADB8-E1F5-482A-883B-1EC708E7C1B7}" srcId="{63E22590-DB52-4790-81F3-5417F9A8BA14}" destId="{C10C57DF-2C3D-4FBD-9E34-A1272D09D785}" srcOrd="1" destOrd="0" parTransId="{F2859991-07AA-4498-ACB6-DBD5011B01AB}" sibTransId="{487240D8-6CC8-490E-9BF1-7F8BDFD077CF}"/>
    <dgm:cxn modelId="{E6ACADAF-14F6-4FD1-84CC-6A5310E73165}" type="presOf" srcId="{DD815A41-DA19-4C9C-8508-67B6EE84C26A}" destId="{13B3E803-EF20-49D6-9FB5-6562B70D04AA}" srcOrd="0" destOrd="0" presId="urn:microsoft.com/office/officeart/2005/8/layout/hList6"/>
    <dgm:cxn modelId="{EAC99CF1-2F6C-4C53-BA70-20F903CB3D3E}" type="presParOf" srcId="{28966C2C-2F18-4118-9B68-A6E607B5E94D}" destId="{13B3E803-EF20-49D6-9FB5-6562B70D04AA}" srcOrd="0" destOrd="0" presId="urn:microsoft.com/office/officeart/2005/8/layout/hList6"/>
    <dgm:cxn modelId="{383975DD-764D-444F-824E-E437197DED21}" type="presParOf" srcId="{28966C2C-2F18-4118-9B68-A6E607B5E94D}" destId="{70530737-7E00-4432-ABAE-310B68A5FA9D}" srcOrd="1" destOrd="0" presId="urn:microsoft.com/office/officeart/2005/8/layout/hList6"/>
    <dgm:cxn modelId="{03D14956-6F59-48A8-B4D3-478CE82C3E24}" type="presParOf" srcId="{28966C2C-2F18-4118-9B68-A6E607B5E94D}" destId="{A545023E-4D47-414B-BD81-D70A4E4DF1C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22590-DB52-4790-81F3-5417F9A8BA1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815A41-DA19-4C9C-8508-67B6EE84C26A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Whenever radiation is absorbed by matter, photons transfer their energy to the matter.</a:t>
          </a:r>
          <a:endParaRPr lang="en-GB" dirty="0"/>
        </a:p>
      </dgm:t>
    </dgm:pt>
    <dgm:pt modelId="{6F92B73C-8B01-483B-BBA0-56CCBDA0BBE5}" type="parTrans" cxnId="{4970BD82-D371-4465-9735-2BE4613E5FE4}">
      <dgm:prSet/>
      <dgm:spPr/>
      <dgm:t>
        <a:bodyPr/>
        <a:lstStyle/>
        <a:p>
          <a:endParaRPr lang="en-GB"/>
        </a:p>
      </dgm:t>
    </dgm:pt>
    <dgm:pt modelId="{63CDFA7C-8AD7-4AC6-925E-89367F2589ED}" type="sibTrans" cxnId="{4970BD82-D371-4465-9735-2BE4613E5FE4}">
      <dgm:prSet/>
      <dgm:spPr/>
      <dgm:t>
        <a:bodyPr/>
        <a:lstStyle/>
        <a:p>
          <a:endParaRPr lang="en-GB"/>
        </a:p>
      </dgm:t>
    </dgm:pt>
    <dgm:pt modelId="{C10C57DF-2C3D-4FBD-9E34-A1272D09D78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The energy deposited by a beam of electrons depends upon the number of photons and the energy of each photon.</a:t>
          </a:r>
          <a:endParaRPr lang="en-GB" dirty="0"/>
        </a:p>
      </dgm:t>
    </dgm:pt>
    <dgm:pt modelId="{F2859991-07AA-4498-ACB6-DBD5011B01AB}" type="parTrans" cxnId="{4BEDADB8-E1F5-482A-883B-1EC708E7C1B7}">
      <dgm:prSet/>
      <dgm:spPr/>
      <dgm:t>
        <a:bodyPr/>
        <a:lstStyle/>
        <a:p>
          <a:endParaRPr lang="en-GB"/>
        </a:p>
      </dgm:t>
    </dgm:pt>
    <dgm:pt modelId="{487240D8-6CC8-490E-9BF1-7F8BDFD077CF}" type="sibTrans" cxnId="{4BEDADB8-E1F5-482A-883B-1EC708E7C1B7}">
      <dgm:prSet/>
      <dgm:spPr/>
      <dgm:t>
        <a:bodyPr/>
        <a:lstStyle/>
        <a:p>
          <a:endParaRPr lang="en-GB"/>
        </a:p>
      </dgm:t>
    </dgm:pt>
    <dgm:pt modelId="{796F92CD-D8FF-46FC-BE12-64EE4837DDAE}">
      <dgm:prSet phldrT="[Text]"/>
      <dgm:spPr/>
      <dgm:t>
        <a:bodyPr/>
        <a:lstStyle/>
        <a:p>
          <a:r>
            <a:rPr lang="en-GB" dirty="0" smtClean="0"/>
            <a:t>The </a:t>
          </a:r>
          <a:r>
            <a:rPr lang="en-GB" b="1" u="sng" dirty="0" smtClean="0"/>
            <a:t>intensity</a:t>
          </a:r>
          <a:r>
            <a:rPr lang="en-GB" dirty="0" smtClean="0"/>
            <a:t> of radiation means how much </a:t>
          </a:r>
          <a:r>
            <a:rPr lang="en-GB" b="1" u="sng" dirty="0" smtClean="0"/>
            <a:t>energy</a:t>
          </a:r>
          <a:r>
            <a:rPr lang="en-GB" dirty="0" smtClean="0"/>
            <a:t> arrives at </a:t>
          </a:r>
          <a:r>
            <a:rPr lang="en-GB" b="1" u="sng" dirty="0" smtClean="0"/>
            <a:t>each square metre</a:t>
          </a:r>
          <a:r>
            <a:rPr lang="en-GB" dirty="0" smtClean="0"/>
            <a:t> of surface </a:t>
          </a:r>
          <a:r>
            <a:rPr lang="en-GB" b="1" u="sng" dirty="0" smtClean="0"/>
            <a:t>per second</a:t>
          </a:r>
          <a:r>
            <a:rPr lang="en-GB" dirty="0" smtClean="0"/>
            <a:t> (W/m</a:t>
          </a:r>
          <a:r>
            <a:rPr lang="en-GB" baseline="30000" dirty="0" smtClean="0"/>
            <a:t>2</a:t>
          </a:r>
          <a:r>
            <a:rPr lang="en-GB" dirty="0" smtClean="0"/>
            <a:t>).</a:t>
          </a:r>
          <a:endParaRPr lang="en-GB" dirty="0"/>
        </a:p>
      </dgm:t>
    </dgm:pt>
    <dgm:pt modelId="{05ED5F2E-8F67-46F7-B862-34E81D06389E}" type="parTrans" cxnId="{A2685E6E-607D-4509-8926-B435D7C3ADF4}">
      <dgm:prSet/>
      <dgm:spPr/>
      <dgm:t>
        <a:bodyPr/>
        <a:lstStyle/>
        <a:p>
          <a:endParaRPr lang="en-GB"/>
        </a:p>
      </dgm:t>
    </dgm:pt>
    <dgm:pt modelId="{1154268F-C690-441B-9F43-39F5F563E95F}" type="sibTrans" cxnId="{A2685E6E-607D-4509-8926-B435D7C3ADF4}">
      <dgm:prSet/>
      <dgm:spPr/>
      <dgm:t>
        <a:bodyPr/>
        <a:lstStyle/>
        <a:p>
          <a:endParaRPr lang="en-GB"/>
        </a:p>
      </dgm:t>
    </dgm:pt>
    <dgm:pt modelId="{28966C2C-2F18-4118-9B68-A6E607B5E94D}" type="pres">
      <dgm:prSet presAssocID="{63E22590-DB52-4790-81F3-5417F9A8BA14}" presName="Name0" presStyleCnt="0">
        <dgm:presLayoutVars>
          <dgm:dir/>
          <dgm:resizeHandles val="exact"/>
        </dgm:presLayoutVars>
      </dgm:prSet>
      <dgm:spPr/>
    </dgm:pt>
    <dgm:pt modelId="{13B3E803-EF20-49D6-9FB5-6562B70D04AA}" type="pres">
      <dgm:prSet presAssocID="{DD815A41-DA19-4C9C-8508-67B6EE84C2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530737-7E00-4432-ABAE-310B68A5FA9D}" type="pres">
      <dgm:prSet presAssocID="{63CDFA7C-8AD7-4AC6-925E-89367F2589ED}" presName="sibTrans" presStyleCnt="0"/>
      <dgm:spPr/>
    </dgm:pt>
    <dgm:pt modelId="{A545023E-4D47-414B-BD81-D70A4E4DF1CA}" type="pres">
      <dgm:prSet presAssocID="{C10C57DF-2C3D-4FBD-9E34-A1272D09D7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F0BF25-D618-41EC-B066-42213B0DC9F8}" type="pres">
      <dgm:prSet presAssocID="{487240D8-6CC8-490E-9BF1-7F8BDFD077CF}" presName="sibTrans" presStyleCnt="0"/>
      <dgm:spPr/>
    </dgm:pt>
    <dgm:pt modelId="{082BE4C9-EEC5-4A8A-BBE4-04C6A220BCF2}" type="pres">
      <dgm:prSet presAssocID="{796F92CD-D8FF-46FC-BE12-64EE4837DDA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2005A9-2D2F-4641-A4B0-369ECE965F3F}" type="presOf" srcId="{DD815A41-DA19-4C9C-8508-67B6EE84C26A}" destId="{13B3E803-EF20-49D6-9FB5-6562B70D04AA}" srcOrd="0" destOrd="0" presId="urn:microsoft.com/office/officeart/2005/8/layout/hList6"/>
    <dgm:cxn modelId="{8390190A-7B18-48E0-AAEA-4C02D5395FBB}" type="presOf" srcId="{796F92CD-D8FF-46FC-BE12-64EE4837DDAE}" destId="{082BE4C9-EEC5-4A8A-BBE4-04C6A220BCF2}" srcOrd="0" destOrd="0" presId="urn:microsoft.com/office/officeart/2005/8/layout/hList6"/>
    <dgm:cxn modelId="{4BEDADB8-E1F5-482A-883B-1EC708E7C1B7}" srcId="{63E22590-DB52-4790-81F3-5417F9A8BA14}" destId="{C10C57DF-2C3D-4FBD-9E34-A1272D09D785}" srcOrd="1" destOrd="0" parTransId="{F2859991-07AA-4498-ACB6-DBD5011B01AB}" sibTransId="{487240D8-6CC8-490E-9BF1-7F8BDFD077CF}"/>
    <dgm:cxn modelId="{4970BD82-D371-4465-9735-2BE4613E5FE4}" srcId="{63E22590-DB52-4790-81F3-5417F9A8BA14}" destId="{DD815A41-DA19-4C9C-8508-67B6EE84C26A}" srcOrd="0" destOrd="0" parTransId="{6F92B73C-8B01-483B-BBA0-56CCBDA0BBE5}" sibTransId="{63CDFA7C-8AD7-4AC6-925E-89367F2589ED}"/>
    <dgm:cxn modelId="{A2685E6E-607D-4509-8926-B435D7C3ADF4}" srcId="{63E22590-DB52-4790-81F3-5417F9A8BA14}" destId="{796F92CD-D8FF-46FC-BE12-64EE4837DDAE}" srcOrd="2" destOrd="0" parTransId="{05ED5F2E-8F67-46F7-B862-34E81D06389E}" sibTransId="{1154268F-C690-441B-9F43-39F5F563E95F}"/>
    <dgm:cxn modelId="{64079592-A664-409F-9957-4F4A72711D68}" type="presOf" srcId="{63E22590-DB52-4790-81F3-5417F9A8BA14}" destId="{28966C2C-2F18-4118-9B68-A6E607B5E94D}" srcOrd="0" destOrd="0" presId="urn:microsoft.com/office/officeart/2005/8/layout/hList6"/>
    <dgm:cxn modelId="{3BBCB61D-1244-435D-A68E-F2ABD718935F}" type="presOf" srcId="{C10C57DF-2C3D-4FBD-9E34-A1272D09D785}" destId="{A545023E-4D47-414B-BD81-D70A4E4DF1CA}" srcOrd="0" destOrd="0" presId="urn:microsoft.com/office/officeart/2005/8/layout/hList6"/>
    <dgm:cxn modelId="{C14452C4-85D1-49B4-BB87-9FB4F14EC4CE}" type="presParOf" srcId="{28966C2C-2F18-4118-9B68-A6E607B5E94D}" destId="{13B3E803-EF20-49D6-9FB5-6562B70D04AA}" srcOrd="0" destOrd="0" presId="urn:microsoft.com/office/officeart/2005/8/layout/hList6"/>
    <dgm:cxn modelId="{0C78A732-B6C1-41BE-B1C7-765C19C951A4}" type="presParOf" srcId="{28966C2C-2F18-4118-9B68-A6E607B5E94D}" destId="{70530737-7E00-4432-ABAE-310B68A5FA9D}" srcOrd="1" destOrd="0" presId="urn:microsoft.com/office/officeart/2005/8/layout/hList6"/>
    <dgm:cxn modelId="{CD6B70A7-3F89-48D7-AFD8-A324FAA3EF2C}" type="presParOf" srcId="{28966C2C-2F18-4118-9B68-A6E607B5E94D}" destId="{A545023E-4D47-414B-BD81-D70A4E4DF1CA}" srcOrd="2" destOrd="0" presId="urn:microsoft.com/office/officeart/2005/8/layout/hList6"/>
    <dgm:cxn modelId="{20FF0825-88F0-4E98-BE20-E6479175F0ED}" type="presParOf" srcId="{28966C2C-2F18-4118-9B68-A6E607B5E94D}" destId="{FAF0BF25-D618-41EC-B066-42213B0DC9F8}" srcOrd="3" destOrd="0" presId="urn:microsoft.com/office/officeart/2005/8/layout/hList6"/>
    <dgm:cxn modelId="{4D388BD2-0224-4F32-B988-F4155171EF32}" type="presParOf" srcId="{28966C2C-2F18-4118-9B68-A6E607B5E94D}" destId="{082BE4C9-EEC5-4A8A-BBE4-04C6A220BCF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22590-DB52-4790-81F3-5417F9A8BA1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815A41-DA19-4C9C-8508-67B6EE84C26A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Whenever radiation is </a:t>
          </a:r>
          <a:r>
            <a:rPr lang="en-GB" b="1" u="sng" dirty="0" smtClean="0"/>
            <a:t>absorbed</a:t>
          </a:r>
          <a:r>
            <a:rPr lang="en-GB" dirty="0" smtClean="0"/>
            <a:t> by matter, photons </a:t>
          </a:r>
          <a:r>
            <a:rPr lang="en-GB" b="1" u="sng" dirty="0" smtClean="0"/>
            <a:t>transfer their energy </a:t>
          </a:r>
          <a:r>
            <a:rPr lang="en-GB" dirty="0" smtClean="0"/>
            <a:t>to the matter.</a:t>
          </a:r>
          <a:endParaRPr lang="en-GB" dirty="0"/>
        </a:p>
      </dgm:t>
    </dgm:pt>
    <dgm:pt modelId="{6F92B73C-8B01-483B-BBA0-56CCBDA0BBE5}" type="parTrans" cxnId="{4970BD82-D371-4465-9735-2BE4613E5FE4}">
      <dgm:prSet/>
      <dgm:spPr/>
      <dgm:t>
        <a:bodyPr/>
        <a:lstStyle/>
        <a:p>
          <a:endParaRPr lang="en-GB"/>
        </a:p>
      </dgm:t>
    </dgm:pt>
    <dgm:pt modelId="{63CDFA7C-8AD7-4AC6-925E-89367F2589ED}" type="sibTrans" cxnId="{4970BD82-D371-4465-9735-2BE4613E5FE4}">
      <dgm:prSet/>
      <dgm:spPr/>
      <dgm:t>
        <a:bodyPr/>
        <a:lstStyle/>
        <a:p>
          <a:endParaRPr lang="en-GB"/>
        </a:p>
      </dgm:t>
    </dgm:pt>
    <dgm:pt modelId="{C10C57DF-2C3D-4FBD-9E34-A1272D09D78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The energy deposited by a beam of electrons depends upon the number of photons and the energy of each photon.</a:t>
          </a:r>
          <a:endParaRPr lang="en-GB" dirty="0"/>
        </a:p>
      </dgm:t>
    </dgm:pt>
    <dgm:pt modelId="{F2859991-07AA-4498-ACB6-DBD5011B01AB}" type="parTrans" cxnId="{4BEDADB8-E1F5-482A-883B-1EC708E7C1B7}">
      <dgm:prSet/>
      <dgm:spPr/>
      <dgm:t>
        <a:bodyPr/>
        <a:lstStyle/>
        <a:p>
          <a:endParaRPr lang="en-GB"/>
        </a:p>
      </dgm:t>
    </dgm:pt>
    <dgm:pt modelId="{487240D8-6CC8-490E-9BF1-7F8BDFD077CF}" type="sibTrans" cxnId="{4BEDADB8-E1F5-482A-883B-1EC708E7C1B7}">
      <dgm:prSet/>
      <dgm:spPr/>
      <dgm:t>
        <a:bodyPr/>
        <a:lstStyle/>
        <a:p>
          <a:endParaRPr lang="en-GB"/>
        </a:p>
      </dgm:t>
    </dgm:pt>
    <dgm:pt modelId="{796F92CD-D8FF-46FC-BE12-64EE4837DDAE}">
      <dgm:prSet phldrT="[Text]"/>
      <dgm:spPr/>
      <dgm:t>
        <a:bodyPr/>
        <a:lstStyle/>
        <a:p>
          <a:r>
            <a:rPr lang="en-GB" dirty="0" smtClean="0"/>
            <a:t>The intensity of radiation means how much energy arrives at each square metre of surface per second (W/m</a:t>
          </a:r>
          <a:r>
            <a:rPr lang="en-GB" baseline="30000" dirty="0" smtClean="0"/>
            <a:t>2</a:t>
          </a:r>
          <a:r>
            <a:rPr lang="en-GB" dirty="0" smtClean="0"/>
            <a:t>).</a:t>
          </a:r>
          <a:endParaRPr lang="en-GB" dirty="0"/>
        </a:p>
      </dgm:t>
    </dgm:pt>
    <dgm:pt modelId="{05ED5F2E-8F67-46F7-B862-34E81D06389E}" type="parTrans" cxnId="{A2685E6E-607D-4509-8926-B435D7C3ADF4}">
      <dgm:prSet/>
      <dgm:spPr/>
      <dgm:t>
        <a:bodyPr/>
        <a:lstStyle/>
        <a:p>
          <a:endParaRPr lang="en-GB"/>
        </a:p>
      </dgm:t>
    </dgm:pt>
    <dgm:pt modelId="{1154268F-C690-441B-9F43-39F5F563E95F}" type="sibTrans" cxnId="{A2685E6E-607D-4509-8926-B435D7C3ADF4}">
      <dgm:prSet/>
      <dgm:spPr/>
      <dgm:t>
        <a:bodyPr/>
        <a:lstStyle/>
        <a:p>
          <a:endParaRPr lang="en-GB"/>
        </a:p>
      </dgm:t>
    </dgm:pt>
    <dgm:pt modelId="{021E0EE2-BD11-4F9C-BD85-F03932DF8993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The intensity of a beam of radiation </a:t>
          </a:r>
          <a:r>
            <a:rPr lang="en-GB" b="1" u="sng" dirty="0" smtClean="0"/>
            <a:t>decreases</a:t>
          </a:r>
          <a:r>
            <a:rPr lang="en-GB" dirty="0" smtClean="0"/>
            <a:t> with </a:t>
          </a:r>
          <a:r>
            <a:rPr lang="en-GB" b="1" u="sng" dirty="0" smtClean="0"/>
            <a:t>distance from the source</a:t>
          </a:r>
          <a:r>
            <a:rPr lang="en-GB" dirty="0" smtClean="0"/>
            <a:t>.</a:t>
          </a:r>
          <a:endParaRPr lang="en-GB" dirty="0"/>
        </a:p>
      </dgm:t>
    </dgm:pt>
    <dgm:pt modelId="{8DD7CF9B-9889-4BF1-9BEE-0E225D0A34E6}" type="parTrans" cxnId="{D5FAFB15-AD27-422D-8122-739FCC09F08D}">
      <dgm:prSet/>
      <dgm:spPr/>
      <dgm:t>
        <a:bodyPr/>
        <a:lstStyle/>
        <a:p>
          <a:endParaRPr lang="en-GB"/>
        </a:p>
      </dgm:t>
    </dgm:pt>
    <dgm:pt modelId="{2ADFF8BD-4C00-4617-9914-2BF1CD832D37}" type="sibTrans" cxnId="{D5FAFB15-AD27-422D-8122-739FCC09F08D}">
      <dgm:prSet/>
      <dgm:spPr/>
      <dgm:t>
        <a:bodyPr/>
        <a:lstStyle/>
        <a:p>
          <a:endParaRPr lang="en-GB"/>
        </a:p>
      </dgm:t>
    </dgm:pt>
    <dgm:pt modelId="{28966C2C-2F18-4118-9B68-A6E607B5E94D}" type="pres">
      <dgm:prSet presAssocID="{63E22590-DB52-4790-81F3-5417F9A8BA14}" presName="Name0" presStyleCnt="0">
        <dgm:presLayoutVars>
          <dgm:dir/>
          <dgm:resizeHandles val="exact"/>
        </dgm:presLayoutVars>
      </dgm:prSet>
      <dgm:spPr/>
    </dgm:pt>
    <dgm:pt modelId="{13B3E803-EF20-49D6-9FB5-6562B70D04AA}" type="pres">
      <dgm:prSet presAssocID="{DD815A41-DA19-4C9C-8508-67B6EE84C2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530737-7E00-4432-ABAE-310B68A5FA9D}" type="pres">
      <dgm:prSet presAssocID="{63CDFA7C-8AD7-4AC6-925E-89367F2589ED}" presName="sibTrans" presStyleCnt="0"/>
      <dgm:spPr/>
    </dgm:pt>
    <dgm:pt modelId="{A545023E-4D47-414B-BD81-D70A4E4DF1CA}" type="pres">
      <dgm:prSet presAssocID="{C10C57DF-2C3D-4FBD-9E34-A1272D09D7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F0BF25-D618-41EC-B066-42213B0DC9F8}" type="pres">
      <dgm:prSet presAssocID="{487240D8-6CC8-490E-9BF1-7F8BDFD077CF}" presName="sibTrans" presStyleCnt="0"/>
      <dgm:spPr/>
    </dgm:pt>
    <dgm:pt modelId="{082BE4C9-EEC5-4A8A-BBE4-04C6A220BCF2}" type="pres">
      <dgm:prSet presAssocID="{796F92CD-D8FF-46FC-BE12-64EE4837DD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22EB14-2C2D-4736-897E-B9C7063BC0A7}" type="pres">
      <dgm:prSet presAssocID="{1154268F-C690-441B-9F43-39F5F563E95F}" presName="sibTrans" presStyleCnt="0"/>
      <dgm:spPr/>
    </dgm:pt>
    <dgm:pt modelId="{A35A5BBE-398B-41CF-992E-85649B92CC58}" type="pres">
      <dgm:prSet presAssocID="{021E0EE2-BD11-4F9C-BD85-F03932DF8993}" presName="node" presStyleLbl="node1" presStyleIdx="3" presStyleCnt="4">
        <dgm:presLayoutVars>
          <dgm:bulletEnabled val="1"/>
        </dgm:presLayoutVars>
      </dgm:prSet>
      <dgm:spPr/>
    </dgm:pt>
  </dgm:ptLst>
  <dgm:cxnLst>
    <dgm:cxn modelId="{62BDF968-19EA-416C-A47D-7B2CB1BF0133}" type="presOf" srcId="{021E0EE2-BD11-4F9C-BD85-F03932DF8993}" destId="{A35A5BBE-398B-41CF-992E-85649B92CC58}" srcOrd="0" destOrd="0" presId="urn:microsoft.com/office/officeart/2005/8/layout/hList6"/>
    <dgm:cxn modelId="{57882442-E4EC-4A6E-8870-292144B4EEE2}" type="presOf" srcId="{63E22590-DB52-4790-81F3-5417F9A8BA14}" destId="{28966C2C-2F18-4118-9B68-A6E607B5E94D}" srcOrd="0" destOrd="0" presId="urn:microsoft.com/office/officeart/2005/8/layout/hList6"/>
    <dgm:cxn modelId="{4BEDADB8-E1F5-482A-883B-1EC708E7C1B7}" srcId="{63E22590-DB52-4790-81F3-5417F9A8BA14}" destId="{C10C57DF-2C3D-4FBD-9E34-A1272D09D785}" srcOrd="1" destOrd="0" parTransId="{F2859991-07AA-4498-ACB6-DBD5011B01AB}" sibTransId="{487240D8-6CC8-490E-9BF1-7F8BDFD077CF}"/>
    <dgm:cxn modelId="{5115D852-0C2B-447F-AABD-2EF1D4F9C686}" type="presOf" srcId="{796F92CD-D8FF-46FC-BE12-64EE4837DDAE}" destId="{082BE4C9-EEC5-4A8A-BBE4-04C6A220BCF2}" srcOrd="0" destOrd="0" presId="urn:microsoft.com/office/officeart/2005/8/layout/hList6"/>
    <dgm:cxn modelId="{D29DE314-6B55-460C-B3F1-1BA513022A0B}" type="presOf" srcId="{C10C57DF-2C3D-4FBD-9E34-A1272D09D785}" destId="{A545023E-4D47-414B-BD81-D70A4E4DF1CA}" srcOrd="0" destOrd="0" presId="urn:microsoft.com/office/officeart/2005/8/layout/hList6"/>
    <dgm:cxn modelId="{0E27B8B3-E0AF-4A9D-A870-E06111EB2F32}" type="presOf" srcId="{DD815A41-DA19-4C9C-8508-67B6EE84C26A}" destId="{13B3E803-EF20-49D6-9FB5-6562B70D04AA}" srcOrd="0" destOrd="0" presId="urn:microsoft.com/office/officeart/2005/8/layout/hList6"/>
    <dgm:cxn modelId="{4970BD82-D371-4465-9735-2BE4613E5FE4}" srcId="{63E22590-DB52-4790-81F3-5417F9A8BA14}" destId="{DD815A41-DA19-4C9C-8508-67B6EE84C26A}" srcOrd="0" destOrd="0" parTransId="{6F92B73C-8B01-483B-BBA0-56CCBDA0BBE5}" sibTransId="{63CDFA7C-8AD7-4AC6-925E-89367F2589ED}"/>
    <dgm:cxn modelId="{D5FAFB15-AD27-422D-8122-739FCC09F08D}" srcId="{63E22590-DB52-4790-81F3-5417F9A8BA14}" destId="{021E0EE2-BD11-4F9C-BD85-F03932DF8993}" srcOrd="3" destOrd="0" parTransId="{8DD7CF9B-9889-4BF1-9BEE-0E225D0A34E6}" sibTransId="{2ADFF8BD-4C00-4617-9914-2BF1CD832D37}"/>
    <dgm:cxn modelId="{A2685E6E-607D-4509-8926-B435D7C3ADF4}" srcId="{63E22590-DB52-4790-81F3-5417F9A8BA14}" destId="{796F92CD-D8FF-46FC-BE12-64EE4837DDAE}" srcOrd="2" destOrd="0" parTransId="{05ED5F2E-8F67-46F7-B862-34E81D06389E}" sibTransId="{1154268F-C690-441B-9F43-39F5F563E95F}"/>
    <dgm:cxn modelId="{1E87864C-3591-4784-B09A-5AF07772EAEB}" type="presParOf" srcId="{28966C2C-2F18-4118-9B68-A6E607B5E94D}" destId="{13B3E803-EF20-49D6-9FB5-6562B70D04AA}" srcOrd="0" destOrd="0" presId="urn:microsoft.com/office/officeart/2005/8/layout/hList6"/>
    <dgm:cxn modelId="{FB1A1590-0851-403A-95A5-75DB2ED5B476}" type="presParOf" srcId="{28966C2C-2F18-4118-9B68-A6E607B5E94D}" destId="{70530737-7E00-4432-ABAE-310B68A5FA9D}" srcOrd="1" destOrd="0" presId="urn:microsoft.com/office/officeart/2005/8/layout/hList6"/>
    <dgm:cxn modelId="{05B0967A-524F-48D3-80A4-1E1F2AA6785F}" type="presParOf" srcId="{28966C2C-2F18-4118-9B68-A6E607B5E94D}" destId="{A545023E-4D47-414B-BD81-D70A4E4DF1CA}" srcOrd="2" destOrd="0" presId="urn:microsoft.com/office/officeart/2005/8/layout/hList6"/>
    <dgm:cxn modelId="{F7E41E32-9C65-47DA-BB4A-765E7E7EEB9F}" type="presParOf" srcId="{28966C2C-2F18-4118-9B68-A6E607B5E94D}" destId="{FAF0BF25-D618-41EC-B066-42213B0DC9F8}" srcOrd="3" destOrd="0" presId="urn:microsoft.com/office/officeart/2005/8/layout/hList6"/>
    <dgm:cxn modelId="{2D855D94-5C11-46BB-8CCD-C3D312571E60}" type="presParOf" srcId="{28966C2C-2F18-4118-9B68-A6E607B5E94D}" destId="{082BE4C9-EEC5-4A8A-BBE4-04C6A220BCF2}" srcOrd="4" destOrd="0" presId="urn:microsoft.com/office/officeart/2005/8/layout/hList6"/>
    <dgm:cxn modelId="{DAAE7274-7793-4326-AD88-40529CABCE4C}" type="presParOf" srcId="{28966C2C-2F18-4118-9B68-A6E607B5E94D}" destId="{6122EB14-2C2D-4736-897E-B9C7063BC0A7}" srcOrd="5" destOrd="0" presId="urn:microsoft.com/office/officeart/2005/8/layout/hList6"/>
    <dgm:cxn modelId="{1283D9CC-9D81-460F-A935-3AAD05A7B67D}" type="presParOf" srcId="{28966C2C-2F18-4118-9B68-A6E607B5E94D}" destId="{A35A5BBE-398B-41CF-992E-85649B92CC5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E22590-DB52-4790-81F3-5417F9A8BA1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815A41-DA19-4C9C-8508-67B6EE84C26A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Whenever radiation is </a:t>
          </a:r>
          <a:r>
            <a:rPr lang="en-GB" b="1" u="sng" dirty="0" smtClean="0"/>
            <a:t>absorbed</a:t>
          </a:r>
          <a:r>
            <a:rPr lang="en-GB" dirty="0" smtClean="0"/>
            <a:t> by matter, photons </a:t>
          </a:r>
          <a:r>
            <a:rPr lang="en-GB" b="1" u="sng" dirty="0" smtClean="0"/>
            <a:t>transfer their energy </a:t>
          </a:r>
          <a:r>
            <a:rPr lang="en-GB" dirty="0" smtClean="0"/>
            <a:t>to the matter.</a:t>
          </a:r>
          <a:endParaRPr lang="en-GB" dirty="0"/>
        </a:p>
      </dgm:t>
    </dgm:pt>
    <dgm:pt modelId="{6F92B73C-8B01-483B-BBA0-56CCBDA0BBE5}" type="parTrans" cxnId="{4970BD82-D371-4465-9735-2BE4613E5FE4}">
      <dgm:prSet/>
      <dgm:spPr/>
      <dgm:t>
        <a:bodyPr/>
        <a:lstStyle/>
        <a:p>
          <a:endParaRPr lang="en-GB"/>
        </a:p>
      </dgm:t>
    </dgm:pt>
    <dgm:pt modelId="{63CDFA7C-8AD7-4AC6-925E-89367F2589ED}" type="sibTrans" cxnId="{4970BD82-D371-4465-9735-2BE4613E5FE4}">
      <dgm:prSet/>
      <dgm:spPr/>
      <dgm:t>
        <a:bodyPr/>
        <a:lstStyle/>
        <a:p>
          <a:endParaRPr lang="en-GB"/>
        </a:p>
      </dgm:t>
    </dgm:pt>
    <dgm:pt modelId="{C10C57DF-2C3D-4FBD-9E34-A1272D09D78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The energy deposited by a beam of electrons depends upon the number of photons and the energy of each photon.</a:t>
          </a:r>
          <a:endParaRPr lang="en-GB" dirty="0"/>
        </a:p>
      </dgm:t>
    </dgm:pt>
    <dgm:pt modelId="{F2859991-07AA-4498-ACB6-DBD5011B01AB}" type="parTrans" cxnId="{4BEDADB8-E1F5-482A-883B-1EC708E7C1B7}">
      <dgm:prSet/>
      <dgm:spPr/>
      <dgm:t>
        <a:bodyPr/>
        <a:lstStyle/>
        <a:p>
          <a:endParaRPr lang="en-GB"/>
        </a:p>
      </dgm:t>
    </dgm:pt>
    <dgm:pt modelId="{487240D8-6CC8-490E-9BF1-7F8BDFD077CF}" type="sibTrans" cxnId="{4BEDADB8-E1F5-482A-883B-1EC708E7C1B7}">
      <dgm:prSet/>
      <dgm:spPr/>
      <dgm:t>
        <a:bodyPr/>
        <a:lstStyle/>
        <a:p>
          <a:endParaRPr lang="en-GB"/>
        </a:p>
      </dgm:t>
    </dgm:pt>
    <dgm:pt modelId="{796F92CD-D8FF-46FC-BE12-64EE4837DDAE}">
      <dgm:prSet phldrT="[Text]"/>
      <dgm:spPr/>
      <dgm:t>
        <a:bodyPr/>
        <a:lstStyle/>
        <a:p>
          <a:r>
            <a:rPr lang="en-GB" dirty="0" smtClean="0"/>
            <a:t>The intensity of radiation means how much energy arrives at each square metre of surface per second (W/m</a:t>
          </a:r>
          <a:r>
            <a:rPr lang="en-GB" baseline="30000" dirty="0" smtClean="0"/>
            <a:t>2</a:t>
          </a:r>
          <a:r>
            <a:rPr lang="en-GB" dirty="0" smtClean="0"/>
            <a:t>).</a:t>
          </a:r>
          <a:endParaRPr lang="en-GB" dirty="0"/>
        </a:p>
      </dgm:t>
    </dgm:pt>
    <dgm:pt modelId="{05ED5F2E-8F67-46F7-B862-34E81D06389E}" type="parTrans" cxnId="{A2685E6E-607D-4509-8926-B435D7C3ADF4}">
      <dgm:prSet/>
      <dgm:spPr/>
      <dgm:t>
        <a:bodyPr/>
        <a:lstStyle/>
        <a:p>
          <a:endParaRPr lang="en-GB"/>
        </a:p>
      </dgm:t>
    </dgm:pt>
    <dgm:pt modelId="{1154268F-C690-441B-9F43-39F5F563E95F}" type="sibTrans" cxnId="{A2685E6E-607D-4509-8926-B435D7C3ADF4}">
      <dgm:prSet/>
      <dgm:spPr/>
      <dgm:t>
        <a:bodyPr/>
        <a:lstStyle/>
        <a:p>
          <a:endParaRPr lang="en-GB"/>
        </a:p>
      </dgm:t>
    </dgm:pt>
    <dgm:pt modelId="{021E0EE2-BD11-4F9C-BD85-F03932DF8993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The intensity of a beam of radiation </a:t>
          </a:r>
          <a:r>
            <a:rPr lang="en-GB" b="1" u="sng" dirty="0" smtClean="0"/>
            <a:t>decreases</a:t>
          </a:r>
          <a:r>
            <a:rPr lang="en-GB" dirty="0" smtClean="0"/>
            <a:t> with </a:t>
          </a:r>
          <a:r>
            <a:rPr lang="en-GB" b="1" u="sng" dirty="0" smtClean="0"/>
            <a:t>distance from the source</a:t>
          </a:r>
          <a:r>
            <a:rPr lang="en-GB" dirty="0" smtClean="0"/>
            <a:t>.</a:t>
          </a:r>
          <a:endParaRPr lang="en-GB" dirty="0"/>
        </a:p>
      </dgm:t>
    </dgm:pt>
    <dgm:pt modelId="{8DD7CF9B-9889-4BF1-9BEE-0E225D0A34E6}" type="parTrans" cxnId="{D5FAFB15-AD27-422D-8122-739FCC09F08D}">
      <dgm:prSet/>
      <dgm:spPr/>
      <dgm:t>
        <a:bodyPr/>
        <a:lstStyle/>
        <a:p>
          <a:endParaRPr lang="en-GB"/>
        </a:p>
      </dgm:t>
    </dgm:pt>
    <dgm:pt modelId="{2ADFF8BD-4C00-4617-9914-2BF1CD832D37}" type="sibTrans" cxnId="{D5FAFB15-AD27-422D-8122-739FCC09F08D}">
      <dgm:prSet/>
      <dgm:spPr/>
      <dgm:t>
        <a:bodyPr/>
        <a:lstStyle/>
        <a:p>
          <a:endParaRPr lang="en-GB"/>
        </a:p>
      </dgm:t>
    </dgm:pt>
    <dgm:pt modelId="{28966C2C-2F18-4118-9B68-A6E607B5E94D}" type="pres">
      <dgm:prSet presAssocID="{63E22590-DB52-4790-81F3-5417F9A8BA14}" presName="Name0" presStyleCnt="0">
        <dgm:presLayoutVars>
          <dgm:dir/>
          <dgm:resizeHandles val="exact"/>
        </dgm:presLayoutVars>
      </dgm:prSet>
      <dgm:spPr/>
    </dgm:pt>
    <dgm:pt modelId="{13B3E803-EF20-49D6-9FB5-6562B70D04AA}" type="pres">
      <dgm:prSet presAssocID="{DD815A41-DA19-4C9C-8508-67B6EE84C2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530737-7E00-4432-ABAE-310B68A5FA9D}" type="pres">
      <dgm:prSet presAssocID="{63CDFA7C-8AD7-4AC6-925E-89367F2589ED}" presName="sibTrans" presStyleCnt="0"/>
      <dgm:spPr/>
    </dgm:pt>
    <dgm:pt modelId="{A545023E-4D47-414B-BD81-D70A4E4DF1CA}" type="pres">
      <dgm:prSet presAssocID="{C10C57DF-2C3D-4FBD-9E34-A1272D09D7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F0BF25-D618-41EC-B066-42213B0DC9F8}" type="pres">
      <dgm:prSet presAssocID="{487240D8-6CC8-490E-9BF1-7F8BDFD077CF}" presName="sibTrans" presStyleCnt="0"/>
      <dgm:spPr/>
    </dgm:pt>
    <dgm:pt modelId="{082BE4C9-EEC5-4A8A-BBE4-04C6A220BCF2}" type="pres">
      <dgm:prSet presAssocID="{796F92CD-D8FF-46FC-BE12-64EE4837DD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22EB14-2C2D-4736-897E-B9C7063BC0A7}" type="pres">
      <dgm:prSet presAssocID="{1154268F-C690-441B-9F43-39F5F563E95F}" presName="sibTrans" presStyleCnt="0"/>
      <dgm:spPr/>
    </dgm:pt>
    <dgm:pt modelId="{A35A5BBE-398B-41CF-992E-85649B92CC58}" type="pres">
      <dgm:prSet presAssocID="{021E0EE2-BD11-4F9C-BD85-F03932DF8993}" presName="node" presStyleLbl="node1" presStyleIdx="3" presStyleCnt="4">
        <dgm:presLayoutVars>
          <dgm:bulletEnabled val="1"/>
        </dgm:presLayoutVars>
      </dgm:prSet>
      <dgm:spPr/>
    </dgm:pt>
  </dgm:ptLst>
  <dgm:cxnLst>
    <dgm:cxn modelId="{B9C31698-97E6-4EEE-9EF8-FF04887C652D}" type="presOf" srcId="{C10C57DF-2C3D-4FBD-9E34-A1272D09D785}" destId="{A545023E-4D47-414B-BD81-D70A4E4DF1CA}" srcOrd="0" destOrd="0" presId="urn:microsoft.com/office/officeart/2005/8/layout/hList6"/>
    <dgm:cxn modelId="{4B59F12D-F65C-403B-904A-E1ABA159BEF4}" type="presOf" srcId="{63E22590-DB52-4790-81F3-5417F9A8BA14}" destId="{28966C2C-2F18-4118-9B68-A6E607B5E94D}" srcOrd="0" destOrd="0" presId="urn:microsoft.com/office/officeart/2005/8/layout/hList6"/>
    <dgm:cxn modelId="{8708FBA9-4FE6-485A-80EA-8087B684385A}" type="presOf" srcId="{DD815A41-DA19-4C9C-8508-67B6EE84C26A}" destId="{13B3E803-EF20-49D6-9FB5-6562B70D04AA}" srcOrd="0" destOrd="0" presId="urn:microsoft.com/office/officeart/2005/8/layout/hList6"/>
    <dgm:cxn modelId="{4BEDADB8-E1F5-482A-883B-1EC708E7C1B7}" srcId="{63E22590-DB52-4790-81F3-5417F9A8BA14}" destId="{C10C57DF-2C3D-4FBD-9E34-A1272D09D785}" srcOrd="1" destOrd="0" parTransId="{F2859991-07AA-4498-ACB6-DBD5011B01AB}" sibTransId="{487240D8-6CC8-490E-9BF1-7F8BDFD077CF}"/>
    <dgm:cxn modelId="{C3BEA706-6417-424A-9983-39D8AB29A6BC}" type="presOf" srcId="{021E0EE2-BD11-4F9C-BD85-F03932DF8993}" destId="{A35A5BBE-398B-41CF-992E-85649B92CC58}" srcOrd="0" destOrd="0" presId="urn:microsoft.com/office/officeart/2005/8/layout/hList6"/>
    <dgm:cxn modelId="{FE98D09C-A57E-4289-90B0-DB48831D0E8C}" type="presOf" srcId="{796F92CD-D8FF-46FC-BE12-64EE4837DDAE}" destId="{082BE4C9-EEC5-4A8A-BBE4-04C6A220BCF2}" srcOrd="0" destOrd="0" presId="urn:microsoft.com/office/officeart/2005/8/layout/hList6"/>
    <dgm:cxn modelId="{4970BD82-D371-4465-9735-2BE4613E5FE4}" srcId="{63E22590-DB52-4790-81F3-5417F9A8BA14}" destId="{DD815A41-DA19-4C9C-8508-67B6EE84C26A}" srcOrd="0" destOrd="0" parTransId="{6F92B73C-8B01-483B-BBA0-56CCBDA0BBE5}" sibTransId="{63CDFA7C-8AD7-4AC6-925E-89367F2589ED}"/>
    <dgm:cxn modelId="{D5FAFB15-AD27-422D-8122-739FCC09F08D}" srcId="{63E22590-DB52-4790-81F3-5417F9A8BA14}" destId="{021E0EE2-BD11-4F9C-BD85-F03932DF8993}" srcOrd="3" destOrd="0" parTransId="{8DD7CF9B-9889-4BF1-9BEE-0E225D0A34E6}" sibTransId="{2ADFF8BD-4C00-4617-9914-2BF1CD832D37}"/>
    <dgm:cxn modelId="{A2685E6E-607D-4509-8926-B435D7C3ADF4}" srcId="{63E22590-DB52-4790-81F3-5417F9A8BA14}" destId="{796F92CD-D8FF-46FC-BE12-64EE4837DDAE}" srcOrd="2" destOrd="0" parTransId="{05ED5F2E-8F67-46F7-B862-34E81D06389E}" sibTransId="{1154268F-C690-441B-9F43-39F5F563E95F}"/>
    <dgm:cxn modelId="{142556ED-FE30-4024-89C8-6C625BD8F957}" type="presParOf" srcId="{28966C2C-2F18-4118-9B68-A6E607B5E94D}" destId="{13B3E803-EF20-49D6-9FB5-6562B70D04AA}" srcOrd="0" destOrd="0" presId="urn:microsoft.com/office/officeart/2005/8/layout/hList6"/>
    <dgm:cxn modelId="{54488090-57E8-4D0D-979A-2E6ADF9CAD50}" type="presParOf" srcId="{28966C2C-2F18-4118-9B68-A6E607B5E94D}" destId="{70530737-7E00-4432-ABAE-310B68A5FA9D}" srcOrd="1" destOrd="0" presId="urn:microsoft.com/office/officeart/2005/8/layout/hList6"/>
    <dgm:cxn modelId="{B2B0CF35-D9EB-4EE4-884D-BA9DF01A4766}" type="presParOf" srcId="{28966C2C-2F18-4118-9B68-A6E607B5E94D}" destId="{A545023E-4D47-414B-BD81-D70A4E4DF1CA}" srcOrd="2" destOrd="0" presId="urn:microsoft.com/office/officeart/2005/8/layout/hList6"/>
    <dgm:cxn modelId="{EE5D1F25-995D-46A3-92B1-16251A66D7AD}" type="presParOf" srcId="{28966C2C-2F18-4118-9B68-A6E607B5E94D}" destId="{FAF0BF25-D618-41EC-B066-42213B0DC9F8}" srcOrd="3" destOrd="0" presId="urn:microsoft.com/office/officeart/2005/8/layout/hList6"/>
    <dgm:cxn modelId="{4D4997A0-DC97-4BEA-834F-75E4FDD52663}" type="presParOf" srcId="{28966C2C-2F18-4118-9B68-A6E607B5E94D}" destId="{082BE4C9-EEC5-4A8A-BBE4-04C6A220BCF2}" srcOrd="4" destOrd="0" presId="urn:microsoft.com/office/officeart/2005/8/layout/hList6"/>
    <dgm:cxn modelId="{91A8FC25-50BD-4BBE-912A-C9A4DCD0AAEB}" type="presParOf" srcId="{28966C2C-2F18-4118-9B68-A6E607B5E94D}" destId="{6122EB14-2C2D-4736-897E-B9C7063BC0A7}" srcOrd="5" destOrd="0" presId="urn:microsoft.com/office/officeart/2005/8/layout/hList6"/>
    <dgm:cxn modelId="{88611805-7DBB-45CD-A2AE-74D4D438F9D6}" type="presParOf" srcId="{28966C2C-2F18-4118-9B68-A6E607B5E94D}" destId="{A35A5BBE-398B-41CF-992E-85649B92CC5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3E803-EF20-49D6-9FB5-6562B70D04AA}">
      <dsp:nvSpPr>
        <dsp:cNvPr id="0" name=""/>
        <dsp:cNvSpPr/>
      </dsp:nvSpPr>
      <dsp:spPr>
        <a:xfrm rot="16200000">
          <a:off x="-951880" y="951880"/>
          <a:ext cx="4064000" cy="2160240"/>
        </a:xfrm>
        <a:prstGeom prst="flowChartManualOperati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Whenever radiation is absorbed by matter, photons transfer their energy to the matter.</a:t>
          </a:r>
          <a:endParaRPr lang="en-GB" sz="2200" kern="1200" dirty="0"/>
        </a:p>
      </dsp:txBody>
      <dsp:txXfrm rot="5400000">
        <a:off x="0" y="812800"/>
        <a:ext cx="2160240" cy="243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3E803-EF20-49D6-9FB5-6562B70D04AA}">
      <dsp:nvSpPr>
        <dsp:cNvPr id="0" name=""/>
        <dsp:cNvSpPr/>
      </dsp:nvSpPr>
      <dsp:spPr>
        <a:xfrm rot="16200000">
          <a:off x="-989800" y="991962"/>
          <a:ext cx="4064000" cy="2080074"/>
        </a:xfrm>
        <a:prstGeom prst="flowChartManualOperati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951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Whenever radiation is absorbed by matter, photons transfer their energy to the matter.</a:t>
          </a:r>
          <a:endParaRPr lang="en-GB" sz="1900" kern="1200" dirty="0"/>
        </a:p>
      </dsp:txBody>
      <dsp:txXfrm rot="5400000">
        <a:off x="2163" y="812799"/>
        <a:ext cx="2080074" cy="2438400"/>
      </dsp:txXfrm>
    </dsp:sp>
    <dsp:sp modelId="{A545023E-4D47-414B-BD81-D70A4E4DF1CA}">
      <dsp:nvSpPr>
        <dsp:cNvPr id="0" name=""/>
        <dsp:cNvSpPr/>
      </dsp:nvSpPr>
      <dsp:spPr>
        <a:xfrm rot="16200000">
          <a:off x="1246280" y="991962"/>
          <a:ext cx="4064000" cy="2080074"/>
        </a:xfrm>
        <a:prstGeom prst="flowChartManualOperati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951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energy deposited by a beam of electrons depends upon the </a:t>
          </a:r>
          <a:r>
            <a:rPr lang="en-GB" sz="1900" b="1" u="sng" kern="1200" dirty="0" smtClean="0"/>
            <a:t>number of photons </a:t>
          </a:r>
          <a:r>
            <a:rPr lang="en-GB" sz="1900" kern="1200" dirty="0" smtClean="0"/>
            <a:t>and the </a:t>
          </a:r>
          <a:r>
            <a:rPr lang="en-GB" sz="1900" b="1" u="sng" kern="1200" dirty="0" smtClean="0"/>
            <a:t>energy of each photon</a:t>
          </a:r>
          <a:r>
            <a:rPr lang="en-GB" sz="1900" kern="1200" dirty="0" smtClean="0"/>
            <a:t>.</a:t>
          </a:r>
          <a:endParaRPr lang="en-GB" sz="1900" kern="1200" dirty="0"/>
        </a:p>
      </dsp:txBody>
      <dsp:txXfrm rot="5400000">
        <a:off x="2238243" y="812799"/>
        <a:ext cx="2080074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3E803-EF20-49D6-9FB5-6562B70D04AA}">
      <dsp:nvSpPr>
        <dsp:cNvPr id="0" name=""/>
        <dsp:cNvSpPr/>
      </dsp:nvSpPr>
      <dsp:spPr>
        <a:xfrm rot="16200000">
          <a:off x="-1002774" y="1003565"/>
          <a:ext cx="4064000" cy="2056869"/>
        </a:xfrm>
        <a:prstGeom prst="flowChartManualOperati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849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Whenever radiation is absorbed by matter, photons transfer their energy to the matter.</a:t>
          </a:r>
          <a:endParaRPr lang="en-GB" sz="1900" kern="1200" dirty="0"/>
        </a:p>
      </dsp:txBody>
      <dsp:txXfrm rot="5400000">
        <a:off x="791" y="812800"/>
        <a:ext cx="2056869" cy="2438400"/>
      </dsp:txXfrm>
    </dsp:sp>
    <dsp:sp modelId="{A545023E-4D47-414B-BD81-D70A4E4DF1CA}">
      <dsp:nvSpPr>
        <dsp:cNvPr id="0" name=""/>
        <dsp:cNvSpPr/>
      </dsp:nvSpPr>
      <dsp:spPr>
        <a:xfrm rot="16200000">
          <a:off x="1208360" y="1003565"/>
          <a:ext cx="4064000" cy="2056869"/>
        </a:xfrm>
        <a:prstGeom prst="flowChartManualOperati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849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energy deposited by a beam of electrons depends upon the number of photons and the energy of each photon.</a:t>
          </a:r>
          <a:endParaRPr lang="en-GB" sz="1900" kern="1200" dirty="0"/>
        </a:p>
      </dsp:txBody>
      <dsp:txXfrm rot="5400000">
        <a:off x="2211925" y="812800"/>
        <a:ext cx="2056869" cy="2438400"/>
      </dsp:txXfrm>
    </dsp:sp>
    <dsp:sp modelId="{082BE4C9-EEC5-4A8A-BBE4-04C6A220BCF2}">
      <dsp:nvSpPr>
        <dsp:cNvPr id="0" name=""/>
        <dsp:cNvSpPr/>
      </dsp:nvSpPr>
      <dsp:spPr>
        <a:xfrm rot="16200000">
          <a:off x="3419494" y="1003565"/>
          <a:ext cx="4064000" cy="205686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849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</a:t>
          </a:r>
          <a:r>
            <a:rPr lang="en-GB" sz="1900" b="1" u="sng" kern="1200" dirty="0" smtClean="0"/>
            <a:t>intensity</a:t>
          </a:r>
          <a:r>
            <a:rPr lang="en-GB" sz="1900" kern="1200" dirty="0" smtClean="0"/>
            <a:t> of radiation means how much </a:t>
          </a:r>
          <a:r>
            <a:rPr lang="en-GB" sz="1900" b="1" u="sng" kern="1200" dirty="0" smtClean="0"/>
            <a:t>energy</a:t>
          </a:r>
          <a:r>
            <a:rPr lang="en-GB" sz="1900" kern="1200" dirty="0" smtClean="0"/>
            <a:t> arrives at </a:t>
          </a:r>
          <a:r>
            <a:rPr lang="en-GB" sz="1900" b="1" u="sng" kern="1200" dirty="0" smtClean="0"/>
            <a:t>each square metre</a:t>
          </a:r>
          <a:r>
            <a:rPr lang="en-GB" sz="1900" kern="1200" dirty="0" smtClean="0"/>
            <a:t> of surface </a:t>
          </a:r>
          <a:r>
            <a:rPr lang="en-GB" sz="1900" b="1" u="sng" kern="1200" dirty="0" smtClean="0"/>
            <a:t>per second</a:t>
          </a:r>
          <a:r>
            <a:rPr lang="en-GB" sz="1900" kern="1200" dirty="0" smtClean="0"/>
            <a:t> (W/m</a:t>
          </a:r>
          <a:r>
            <a:rPr lang="en-GB" sz="1900" kern="1200" baseline="30000" dirty="0" smtClean="0"/>
            <a:t>2</a:t>
          </a:r>
          <a:r>
            <a:rPr lang="en-GB" sz="1900" kern="1200" dirty="0" smtClean="0"/>
            <a:t>).</a:t>
          </a:r>
          <a:endParaRPr lang="en-GB" sz="1900" kern="1200" dirty="0"/>
        </a:p>
      </dsp:txBody>
      <dsp:txXfrm rot="5400000">
        <a:off x="4423059" y="812800"/>
        <a:ext cx="2056869" cy="243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3E803-EF20-49D6-9FB5-6562B70D04AA}">
      <dsp:nvSpPr>
        <dsp:cNvPr id="0" name=""/>
        <dsp:cNvSpPr/>
      </dsp:nvSpPr>
      <dsp:spPr>
        <a:xfrm rot="16200000">
          <a:off x="-1007811" y="1009894"/>
          <a:ext cx="4064000" cy="2044211"/>
        </a:xfrm>
        <a:prstGeom prst="flowChartManualOperati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8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Whenever radiation is </a:t>
          </a:r>
          <a:r>
            <a:rPr lang="en-GB" sz="1900" b="1" u="sng" kern="1200" dirty="0" smtClean="0"/>
            <a:t>absorbed</a:t>
          </a:r>
          <a:r>
            <a:rPr lang="en-GB" sz="1900" kern="1200" dirty="0" smtClean="0"/>
            <a:t> by matter, photons </a:t>
          </a:r>
          <a:r>
            <a:rPr lang="en-GB" sz="1900" b="1" u="sng" kern="1200" dirty="0" smtClean="0"/>
            <a:t>transfer their energy </a:t>
          </a:r>
          <a:r>
            <a:rPr lang="en-GB" sz="1900" kern="1200" dirty="0" smtClean="0"/>
            <a:t>to the matter.</a:t>
          </a:r>
          <a:endParaRPr lang="en-GB" sz="1900" kern="1200" dirty="0"/>
        </a:p>
      </dsp:txBody>
      <dsp:txXfrm rot="5400000">
        <a:off x="2083" y="812800"/>
        <a:ext cx="2044211" cy="2438400"/>
      </dsp:txXfrm>
    </dsp:sp>
    <dsp:sp modelId="{A545023E-4D47-414B-BD81-D70A4E4DF1CA}">
      <dsp:nvSpPr>
        <dsp:cNvPr id="0" name=""/>
        <dsp:cNvSpPr/>
      </dsp:nvSpPr>
      <dsp:spPr>
        <a:xfrm rot="16200000">
          <a:off x="1189716" y="1009894"/>
          <a:ext cx="4064000" cy="2044211"/>
        </a:xfrm>
        <a:prstGeom prst="flowChartManualOperati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8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energy deposited by a beam of electrons depends upon the number of photons and the energy of each photon.</a:t>
          </a:r>
          <a:endParaRPr lang="en-GB" sz="1900" kern="1200" dirty="0"/>
        </a:p>
      </dsp:txBody>
      <dsp:txXfrm rot="5400000">
        <a:off x="2199610" y="812800"/>
        <a:ext cx="2044211" cy="2438400"/>
      </dsp:txXfrm>
    </dsp:sp>
    <dsp:sp modelId="{082BE4C9-EEC5-4A8A-BBE4-04C6A220BCF2}">
      <dsp:nvSpPr>
        <dsp:cNvPr id="0" name=""/>
        <dsp:cNvSpPr/>
      </dsp:nvSpPr>
      <dsp:spPr>
        <a:xfrm rot="16200000">
          <a:off x="3387243" y="1009894"/>
          <a:ext cx="4064000" cy="204421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8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intensity of radiation means how much energy arrives at each square metre of surface per second (W/m</a:t>
          </a:r>
          <a:r>
            <a:rPr lang="en-GB" sz="1900" kern="1200" baseline="30000" dirty="0" smtClean="0"/>
            <a:t>2</a:t>
          </a:r>
          <a:r>
            <a:rPr lang="en-GB" sz="1900" kern="1200" dirty="0" smtClean="0"/>
            <a:t>).</a:t>
          </a:r>
          <a:endParaRPr lang="en-GB" sz="1900" kern="1200" dirty="0"/>
        </a:p>
      </dsp:txBody>
      <dsp:txXfrm rot="5400000">
        <a:off x="4397137" y="812800"/>
        <a:ext cx="2044211" cy="2438400"/>
      </dsp:txXfrm>
    </dsp:sp>
    <dsp:sp modelId="{A35A5BBE-398B-41CF-992E-85649B92CC58}">
      <dsp:nvSpPr>
        <dsp:cNvPr id="0" name=""/>
        <dsp:cNvSpPr/>
      </dsp:nvSpPr>
      <dsp:spPr>
        <a:xfrm rot="16200000">
          <a:off x="5584771" y="1009894"/>
          <a:ext cx="4064000" cy="2044211"/>
        </a:xfrm>
        <a:prstGeom prst="flowChartManualOperati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8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intensity of a beam of radiation </a:t>
          </a:r>
          <a:r>
            <a:rPr lang="en-GB" sz="1900" b="1" u="sng" kern="1200" dirty="0" smtClean="0"/>
            <a:t>decreases</a:t>
          </a:r>
          <a:r>
            <a:rPr lang="en-GB" sz="1900" kern="1200" dirty="0" smtClean="0"/>
            <a:t> with </a:t>
          </a:r>
          <a:r>
            <a:rPr lang="en-GB" sz="1900" b="1" u="sng" kern="1200" dirty="0" smtClean="0"/>
            <a:t>distance from the source</a:t>
          </a:r>
          <a:r>
            <a:rPr lang="en-GB" sz="1900" kern="1200" dirty="0" smtClean="0"/>
            <a:t>.</a:t>
          </a:r>
          <a:endParaRPr lang="en-GB" sz="1900" kern="1200" dirty="0"/>
        </a:p>
      </dsp:txBody>
      <dsp:txXfrm rot="5400000">
        <a:off x="6594665" y="812800"/>
        <a:ext cx="2044211" cy="2438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3E803-EF20-49D6-9FB5-6562B70D04AA}">
      <dsp:nvSpPr>
        <dsp:cNvPr id="0" name=""/>
        <dsp:cNvSpPr/>
      </dsp:nvSpPr>
      <dsp:spPr>
        <a:xfrm rot="16200000">
          <a:off x="-1007811" y="1009894"/>
          <a:ext cx="4064000" cy="2044211"/>
        </a:xfrm>
        <a:prstGeom prst="flowChartManualOperati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8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Whenever radiation is </a:t>
          </a:r>
          <a:r>
            <a:rPr lang="en-GB" sz="1900" b="1" u="sng" kern="1200" dirty="0" smtClean="0"/>
            <a:t>absorbed</a:t>
          </a:r>
          <a:r>
            <a:rPr lang="en-GB" sz="1900" kern="1200" dirty="0" smtClean="0"/>
            <a:t> by matter, photons </a:t>
          </a:r>
          <a:r>
            <a:rPr lang="en-GB" sz="1900" b="1" u="sng" kern="1200" dirty="0" smtClean="0"/>
            <a:t>transfer their energy </a:t>
          </a:r>
          <a:r>
            <a:rPr lang="en-GB" sz="1900" kern="1200" dirty="0" smtClean="0"/>
            <a:t>to the matter.</a:t>
          </a:r>
          <a:endParaRPr lang="en-GB" sz="1900" kern="1200" dirty="0"/>
        </a:p>
      </dsp:txBody>
      <dsp:txXfrm rot="5400000">
        <a:off x="2083" y="812800"/>
        <a:ext cx="2044211" cy="2438400"/>
      </dsp:txXfrm>
    </dsp:sp>
    <dsp:sp modelId="{A545023E-4D47-414B-BD81-D70A4E4DF1CA}">
      <dsp:nvSpPr>
        <dsp:cNvPr id="0" name=""/>
        <dsp:cNvSpPr/>
      </dsp:nvSpPr>
      <dsp:spPr>
        <a:xfrm rot="16200000">
          <a:off x="1189716" y="1009894"/>
          <a:ext cx="4064000" cy="2044211"/>
        </a:xfrm>
        <a:prstGeom prst="flowChartManualOperati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8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energy deposited by a beam of electrons depends upon the number of photons and the energy of each photon.</a:t>
          </a:r>
          <a:endParaRPr lang="en-GB" sz="1900" kern="1200" dirty="0"/>
        </a:p>
      </dsp:txBody>
      <dsp:txXfrm rot="5400000">
        <a:off x="2199610" y="812800"/>
        <a:ext cx="2044211" cy="2438400"/>
      </dsp:txXfrm>
    </dsp:sp>
    <dsp:sp modelId="{082BE4C9-EEC5-4A8A-BBE4-04C6A220BCF2}">
      <dsp:nvSpPr>
        <dsp:cNvPr id="0" name=""/>
        <dsp:cNvSpPr/>
      </dsp:nvSpPr>
      <dsp:spPr>
        <a:xfrm rot="16200000">
          <a:off x="3387243" y="1009894"/>
          <a:ext cx="4064000" cy="204421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8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intensity of radiation means how much energy arrives at each square metre of surface per second (W/m</a:t>
          </a:r>
          <a:r>
            <a:rPr lang="en-GB" sz="1900" kern="1200" baseline="30000" dirty="0" smtClean="0"/>
            <a:t>2</a:t>
          </a:r>
          <a:r>
            <a:rPr lang="en-GB" sz="1900" kern="1200" dirty="0" smtClean="0"/>
            <a:t>).</a:t>
          </a:r>
          <a:endParaRPr lang="en-GB" sz="1900" kern="1200" dirty="0"/>
        </a:p>
      </dsp:txBody>
      <dsp:txXfrm rot="5400000">
        <a:off x="4397137" y="812800"/>
        <a:ext cx="2044211" cy="2438400"/>
      </dsp:txXfrm>
    </dsp:sp>
    <dsp:sp modelId="{A35A5BBE-398B-41CF-992E-85649B92CC58}">
      <dsp:nvSpPr>
        <dsp:cNvPr id="0" name=""/>
        <dsp:cNvSpPr/>
      </dsp:nvSpPr>
      <dsp:spPr>
        <a:xfrm rot="16200000">
          <a:off x="5584771" y="1009894"/>
          <a:ext cx="4064000" cy="2044211"/>
        </a:xfrm>
        <a:prstGeom prst="flowChartManualOperati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78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The intensity of a beam of radiation </a:t>
          </a:r>
          <a:r>
            <a:rPr lang="en-GB" sz="1900" b="1" u="sng" kern="1200" dirty="0" smtClean="0"/>
            <a:t>decreases</a:t>
          </a:r>
          <a:r>
            <a:rPr lang="en-GB" sz="1900" kern="1200" dirty="0" smtClean="0"/>
            <a:t> with </a:t>
          </a:r>
          <a:r>
            <a:rPr lang="en-GB" sz="1900" b="1" u="sng" kern="1200" dirty="0" smtClean="0"/>
            <a:t>distance from the source</a:t>
          </a:r>
          <a:r>
            <a:rPr lang="en-GB" sz="1900" kern="1200" dirty="0" smtClean="0"/>
            <a:t>.</a:t>
          </a:r>
          <a:endParaRPr lang="en-GB" sz="1900" kern="1200" dirty="0"/>
        </a:p>
      </dsp:txBody>
      <dsp:txXfrm rot="5400000">
        <a:off x="6594665" y="812800"/>
        <a:ext cx="2044211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5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3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7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1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3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0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5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6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1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F3B4-789E-4AB3-9A49-4916EA5B45E9}" type="datetimeFigureOut">
              <a:rPr lang="en-GB" smtClean="0"/>
              <a:t>20/09/2014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6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 Electromagnetic Spectrum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Wavelength and colour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2" y="1551548"/>
            <a:ext cx="2629569" cy="20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772816"/>
            <a:ext cx="460851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White light is made up of different colours with wavelengths ranging from 0.0004mm (violet) to 0.0007mm (red). 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discovercircuits.com/dc-mag/Issue_1111/Photos/Red%20Laser%20B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52" y="3429000"/>
            <a:ext cx="4054996" cy="30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161100"/>
            <a:ext cx="3663596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Lasers, however, only emit light of a single colour and wavelength.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type of light is known as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monochromatic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5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100031"/>
              </p:ext>
            </p:extLst>
          </p:nvPr>
        </p:nvGraphicFramePr>
        <p:xfrm>
          <a:off x="1043608" y="1484784"/>
          <a:ext cx="7128792" cy="467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Give a qualitative account of the dispersion of light as shown by the action on light of a glass prism including the seven colours of the spectrum in their correct order 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Describe the main features of the electromagnetic spectrum in order of wavelength 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State that all </a:t>
                      </a:r>
                      <a:r>
                        <a:rPr lang="en-GB" sz="13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e.m</a:t>
                      </a:r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. waves travel with the same high speed in a vacuum 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typical properties and uses of radiations in all the different regions of the electromagnetic spectrum including: –  r </a:t>
                      </a:r>
                      <a:r>
                        <a:rPr lang="en-GB" sz="13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adio</a:t>
                      </a:r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and television communications (radio waves) –  s </a:t>
                      </a:r>
                      <a:r>
                        <a:rPr lang="en-GB" sz="13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atellite</a:t>
                      </a:r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television and telephones (microwaves) –  e </a:t>
                      </a:r>
                      <a:r>
                        <a:rPr lang="en-GB" sz="13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lectrical</a:t>
                      </a:r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appliances, remote controllers for televisions and intruder alarms (infra-red) –  medicine and security (X-rays) 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Demonstrate an awareness of safety issues regarding the use of microwaves and X-rays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Recall that light of a single frequency is described as monochromatic 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State that the speed of electromagnetic waves in a vacuum is 3.0 × 108 m / s and is approximately the same in air 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8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9047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126" y="4653136"/>
            <a:ext cx="1680688" cy="160608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47664" y="4149079"/>
            <a:ext cx="2448272" cy="1307097"/>
          </a:xfrm>
          <a:prstGeom prst="wedgeEllipseCallout">
            <a:avLst>
              <a:gd name="adj1" fmla="val -66605"/>
              <a:gd name="adj2" fmla="val 19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Features of the electromagnetic spectrum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149079"/>
            <a:ext cx="475252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1. They can travel through a vacuum (</a:t>
            </a:r>
            <a:r>
              <a:rPr lang="en-GB" dirty="0" err="1" smtClean="0"/>
              <a:t>eg</a:t>
            </a:r>
            <a:r>
              <a:rPr lang="en-GB" dirty="0" smtClean="0"/>
              <a:t>. Space)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21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126" y="4653136"/>
            <a:ext cx="1680688" cy="160608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47664" y="4149079"/>
            <a:ext cx="2448272" cy="1307097"/>
          </a:xfrm>
          <a:prstGeom prst="wedgeEllipseCallout">
            <a:avLst>
              <a:gd name="adj1" fmla="val -66605"/>
              <a:gd name="adj2" fmla="val 19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Features of the electromagnetic spectrum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149079"/>
            <a:ext cx="4752528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They can travel through a vacuum (</a:t>
            </a:r>
            <a:r>
              <a:rPr lang="en-GB" dirty="0" err="1" smtClean="0"/>
              <a:t>eg</a:t>
            </a:r>
            <a:r>
              <a:rPr lang="en-GB" dirty="0" smtClean="0"/>
              <a:t>. Space)</a:t>
            </a:r>
          </a:p>
          <a:p>
            <a:pPr marL="342900" indent="-342900">
              <a:buAutoNum type="arabicPeriod"/>
            </a:pPr>
            <a:r>
              <a:rPr lang="en-GB" dirty="0" smtClean="0"/>
              <a:t>In a vacuum they travel at a speed of 300 000 kilometres per second.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58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126" y="4653136"/>
            <a:ext cx="1680688" cy="160608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47664" y="4149079"/>
            <a:ext cx="2448272" cy="1307097"/>
          </a:xfrm>
          <a:prstGeom prst="wedgeEllipseCallout">
            <a:avLst>
              <a:gd name="adj1" fmla="val -66605"/>
              <a:gd name="adj2" fmla="val 19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Features of the electromagnetic spectrum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149079"/>
            <a:ext cx="4752528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They can travel through a vacuum (</a:t>
            </a:r>
            <a:r>
              <a:rPr lang="en-GB" dirty="0" err="1" smtClean="0"/>
              <a:t>eg</a:t>
            </a:r>
            <a:r>
              <a:rPr lang="en-GB" dirty="0" smtClean="0"/>
              <a:t>. Space)</a:t>
            </a:r>
          </a:p>
          <a:p>
            <a:pPr marL="342900" indent="-342900">
              <a:buAutoNum type="arabicPeriod"/>
            </a:pPr>
            <a:r>
              <a:rPr lang="en-GB" dirty="0" smtClean="0"/>
              <a:t>In a vacuum they travel at a speed of 300 000 kilometres per second.</a:t>
            </a:r>
          </a:p>
          <a:p>
            <a:pPr marL="342900" indent="-342900">
              <a:buAutoNum type="arabicPeriod"/>
            </a:pPr>
            <a:r>
              <a:rPr lang="en-GB" dirty="0" smtClean="0"/>
              <a:t>They are all transverse waves, with oscillations at right angles to the direction of travel.</a:t>
            </a:r>
            <a:endParaRPr lang="en-GB" dirty="0"/>
          </a:p>
        </p:txBody>
      </p:sp>
      <p:pic>
        <p:nvPicPr>
          <p:cNvPr id="8" name="Picture 2" descr="http://cnx.org/resources/158eadaf1d72608cdf170039d121739e/PG10C5_0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5651376"/>
            <a:ext cx="2070101" cy="60784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7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126" y="4653136"/>
            <a:ext cx="1680688" cy="160608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47664" y="4149079"/>
            <a:ext cx="2448272" cy="1307097"/>
          </a:xfrm>
          <a:prstGeom prst="wedgeEllipseCallout">
            <a:avLst>
              <a:gd name="adj1" fmla="val -66605"/>
              <a:gd name="adj2" fmla="val 19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Features of the electromagnetic spectrum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149079"/>
            <a:ext cx="4752528" cy="203132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They can travel through a vacuum (</a:t>
            </a:r>
            <a:r>
              <a:rPr lang="en-GB" dirty="0" err="1" smtClean="0"/>
              <a:t>eg</a:t>
            </a:r>
            <a:r>
              <a:rPr lang="en-GB" dirty="0" smtClean="0"/>
              <a:t>. Space)</a:t>
            </a:r>
          </a:p>
          <a:p>
            <a:pPr marL="342900" indent="-342900">
              <a:buAutoNum type="arabicPeriod"/>
            </a:pPr>
            <a:r>
              <a:rPr lang="en-GB" dirty="0" smtClean="0"/>
              <a:t>In a vacuum they travel at a speed of 300 000 kilometres per second.</a:t>
            </a:r>
          </a:p>
          <a:p>
            <a:pPr marL="342900" indent="-342900">
              <a:buAutoNum type="arabicPeriod"/>
            </a:pPr>
            <a:r>
              <a:rPr lang="en-GB" dirty="0" smtClean="0"/>
              <a:t>They are all transverse waves, with oscillations at right angles to the direction of travel.</a:t>
            </a:r>
          </a:p>
          <a:p>
            <a:pPr marL="342900" indent="-342900">
              <a:buAutoNum type="arabicPeriod"/>
            </a:pPr>
            <a:r>
              <a:rPr lang="en-GB" dirty="0" smtClean="0"/>
              <a:t>Electromagnetic waves transfer energy.</a:t>
            </a:r>
            <a:endParaRPr lang="en-GB" dirty="0"/>
          </a:p>
        </p:txBody>
      </p:sp>
      <p:pic>
        <p:nvPicPr>
          <p:cNvPr id="8" name="Picture 2" descr="http://cnx.org/resources/158eadaf1d72608cdf170039d121739e/PG10C5_0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5651376"/>
            <a:ext cx="2070101" cy="60784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0749"/>
            <a:ext cx="2206650" cy="164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48264" y="6206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Wavelength</a:t>
            </a:r>
          </a:p>
          <a:p>
            <a:r>
              <a:rPr lang="en-GB" dirty="0"/>
              <a:t> </a:t>
            </a:r>
            <a:r>
              <a:rPr lang="en-GB" dirty="0" smtClean="0"/>
              <a:t>      (m)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150" y="4221088"/>
            <a:ext cx="80137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5589240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4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611560" y="4221088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23728" y="4221088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1680" y="5589240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-1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707904" y="4221088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31840" y="5590072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-3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55976" y="4221920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51920" y="5591736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-6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5590072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-7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788024" y="4223584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92080" y="5591736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-9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36096" y="4223584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28307" y="5590072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-11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339542" y="4223584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72400" y="5589240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-14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564114" y="4228777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0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0749"/>
            <a:ext cx="2206650" cy="164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48264" y="6206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Frequency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</a:t>
            </a:r>
            <a:r>
              <a:rPr lang="en-GB" dirty="0" smtClean="0"/>
              <a:t>(Hz)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150" y="4221088"/>
            <a:ext cx="80137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5589240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>
                <a:latin typeface="Comic Sans MS" panose="030F0702030302020204" pitchFamily="66" charset="0"/>
              </a:rPr>
              <a:t>5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611560" y="4221088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23728" y="4221088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1680" y="5589240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10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707904" y="4221088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31840" y="5590072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12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55976" y="4221920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51920" y="5591736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14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5590072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15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788024" y="4223584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92080" y="5591736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17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36096" y="4223584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28307" y="5590072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19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339542" y="4223584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72400" y="5589240"/>
            <a:ext cx="7200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22</a:t>
            </a:r>
            <a:endParaRPr lang="en-GB" sz="2000" baseline="30000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564114" y="4228777"/>
            <a:ext cx="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3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4689"/>
              </p:ext>
            </p:extLst>
          </p:nvPr>
        </p:nvGraphicFramePr>
        <p:xfrm>
          <a:off x="1043608" y="1484784"/>
          <a:ext cx="7128792" cy="467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Give a qualitative account of the dispersion of light as shown by the action on light of a glass prism including the seven colours of the spectrum in their correct order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Describe the main features of the electromagnetic spectrum in order of wavelength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State that all </a:t>
                      </a:r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e.m</a:t>
                      </a: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. waves travel with the same high speed in a vacuum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Describe typical properties and uses of radiations in all the different regions of the electromagnetic spectrum including: –  r </a:t>
                      </a:r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adio</a:t>
                      </a: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 and television communications (radio waves) –  s </a:t>
                      </a:r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atellite</a:t>
                      </a: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 television and telephones (microwaves) –  e </a:t>
                      </a:r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lectrical</a:t>
                      </a: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 appliances, remote controllers for televisions and intruder alarms (infra-red) –  medicine and security (X-rays)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Demonstrate an awareness of safety issues regarding the use of microwaves and X-rays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Recall that light of a single frequency is described as monochromatic 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that the speed of electromagnetic waves in a vacuum is 3.0 × 108 m / s and is approximately the same in air 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6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41753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74"/>
            <a:ext cx="679366" cy="49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2484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374"/>
            <a:ext cx="674104" cy="50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429000"/>
            <a:ext cx="427352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Wavelengths decrease going along the EM spectrum from radio waves to gamma rays.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8958" y="3429000"/>
            <a:ext cx="427352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Frequencies increase going along the EM spectrum from radio waves to gamma rays.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41753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74"/>
            <a:ext cx="679366" cy="49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2484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374"/>
            <a:ext cx="674104" cy="50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429000"/>
            <a:ext cx="427352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Wavelengths decrease going along the EM spectrum from radio waves to gamma rays.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8958" y="3429000"/>
            <a:ext cx="427352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Frequencies increase going along the EM spectrum from radio waves to gamma rays.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1600" y="4869160"/>
            <a:ext cx="7200800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 wave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photons have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lowest frequency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least energy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and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gamma ray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photons have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highest frequency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most energy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41277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Intensity and distance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6062344"/>
              </p:ext>
            </p:extLst>
          </p:nvPr>
        </p:nvGraphicFramePr>
        <p:xfrm>
          <a:off x="251520" y="2132856"/>
          <a:ext cx="2160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2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41277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Intensity and distance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945044"/>
              </p:ext>
            </p:extLst>
          </p:nvPr>
        </p:nvGraphicFramePr>
        <p:xfrm>
          <a:off x="251520" y="2132856"/>
          <a:ext cx="4320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28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41277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Intensity and distance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5120992"/>
              </p:ext>
            </p:extLst>
          </p:nvPr>
        </p:nvGraphicFramePr>
        <p:xfrm>
          <a:off x="251520" y="2132856"/>
          <a:ext cx="6480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7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41277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Intensity and distance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3797078"/>
              </p:ext>
            </p:extLst>
          </p:nvPr>
        </p:nvGraphicFramePr>
        <p:xfrm>
          <a:off x="251520" y="2132856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0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41277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Intensity and distance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3587548"/>
              </p:ext>
            </p:extLst>
          </p:nvPr>
        </p:nvGraphicFramePr>
        <p:xfrm>
          <a:off x="251520" y="2132856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6012160" y="260648"/>
            <a:ext cx="2880320" cy="2088232"/>
          </a:xfrm>
          <a:prstGeom prst="downArrowCallout">
            <a:avLst>
              <a:gd name="adj1" fmla="val 16089"/>
              <a:gd name="adj2" fmla="val 25000"/>
              <a:gd name="adj3" fmla="val 25990"/>
              <a:gd name="adj4" fmla="val 6497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beam gets spread out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beam gets partially absorbed as it travels.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41277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…. and ionisation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41277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…. and ionisation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412776"/>
            <a:ext cx="54006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Some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energy </a:t>
            </a:r>
            <a:r>
              <a:rPr lang="en-GB" sz="2000" dirty="0" smtClean="0">
                <a:latin typeface="Comic Sans MS" panose="030F0702030302020204" pitchFamily="66" charset="0"/>
              </a:rPr>
              <a:t>EM radiation (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ultraviolet, X-rays and gamma rays</a:t>
            </a:r>
            <a:r>
              <a:rPr lang="en-GB" sz="2000" dirty="0" smtClean="0">
                <a:latin typeface="Comic Sans MS" panose="030F0702030302020204" pitchFamily="66" charset="0"/>
              </a:rPr>
              <a:t>) are known as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ionising radiation </a:t>
            </a:r>
            <a:r>
              <a:rPr lang="en-GB" sz="2000" dirty="0" smtClean="0">
                <a:latin typeface="Comic Sans MS" panose="030F0702030302020204" pitchFamily="66" charset="0"/>
              </a:rPr>
              <a:t>because they have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enough energy </a:t>
            </a:r>
            <a:r>
              <a:rPr lang="en-GB" sz="2000" dirty="0" smtClean="0">
                <a:latin typeface="Comic Sans MS" panose="030F0702030302020204" pitchFamily="66" charset="0"/>
              </a:rPr>
              <a:t>to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remove an electron </a:t>
            </a:r>
            <a:r>
              <a:rPr lang="en-GB" sz="2000" dirty="0" smtClean="0">
                <a:latin typeface="Comic Sans MS" panose="030F0702030302020204" pitchFamily="66" charset="0"/>
              </a:rPr>
              <a:t>from an atom or molecule)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41277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…. and ionisation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412776"/>
            <a:ext cx="54006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Some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energy </a:t>
            </a:r>
            <a:r>
              <a:rPr lang="en-GB" sz="2000" dirty="0" smtClean="0">
                <a:latin typeface="Comic Sans MS" panose="030F0702030302020204" pitchFamily="66" charset="0"/>
              </a:rPr>
              <a:t>EM radiation (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ultraviolet, X-rays and gamma rays</a:t>
            </a:r>
            <a:r>
              <a:rPr lang="en-GB" sz="2000" dirty="0" smtClean="0">
                <a:latin typeface="Comic Sans MS" panose="030F0702030302020204" pitchFamily="66" charset="0"/>
              </a:rPr>
              <a:t>) are known as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ionising radiation </a:t>
            </a:r>
            <a:r>
              <a:rPr lang="en-GB" sz="2000" dirty="0" smtClean="0">
                <a:latin typeface="Comic Sans MS" panose="030F0702030302020204" pitchFamily="66" charset="0"/>
              </a:rPr>
              <a:t>because they have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enough energy </a:t>
            </a:r>
            <a:r>
              <a:rPr lang="en-GB" sz="2000" dirty="0" smtClean="0">
                <a:latin typeface="Comic Sans MS" panose="030F0702030302020204" pitchFamily="66" charset="0"/>
              </a:rPr>
              <a:t>to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remove an electron </a:t>
            </a:r>
            <a:r>
              <a:rPr lang="en-GB" sz="2000" dirty="0" smtClean="0">
                <a:latin typeface="Comic Sans MS" panose="030F0702030302020204" pitchFamily="66" charset="0"/>
              </a:rPr>
              <a:t>from an atom or molecule)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629" y="3645024"/>
            <a:ext cx="2160240" cy="223224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15616" y="4653136"/>
            <a:ext cx="1080120" cy="1008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Atom or molecule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529106" y="3871493"/>
            <a:ext cx="792088" cy="77119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71143" y="4173188"/>
            <a:ext cx="108013" cy="108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5536" y="4281201"/>
            <a:ext cx="583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omic Sans MS" panose="030F0702030302020204" pitchFamily="66" charset="0"/>
              </a:rPr>
              <a:t>photon</a:t>
            </a:r>
            <a:endParaRPr lang="en-GB" sz="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284984"/>
            <a:ext cx="2139349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Before ionisation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27584" y="376215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White light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4351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41277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…. and ionisation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412776"/>
            <a:ext cx="54006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Some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energy </a:t>
            </a:r>
            <a:r>
              <a:rPr lang="en-GB" sz="2000" dirty="0" smtClean="0">
                <a:latin typeface="Comic Sans MS" panose="030F0702030302020204" pitchFamily="66" charset="0"/>
              </a:rPr>
              <a:t>EM radiation (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ultraviolet, X-rays and gamma rays</a:t>
            </a:r>
            <a:r>
              <a:rPr lang="en-GB" sz="2000" dirty="0" smtClean="0">
                <a:latin typeface="Comic Sans MS" panose="030F0702030302020204" pitchFamily="66" charset="0"/>
              </a:rPr>
              <a:t>) are known as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ionising radiation </a:t>
            </a:r>
            <a:r>
              <a:rPr lang="en-GB" sz="2000" dirty="0" smtClean="0">
                <a:latin typeface="Comic Sans MS" panose="030F0702030302020204" pitchFamily="66" charset="0"/>
              </a:rPr>
              <a:t>because they have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enough energy </a:t>
            </a:r>
            <a:r>
              <a:rPr lang="en-GB" sz="2000" dirty="0" smtClean="0">
                <a:latin typeface="Comic Sans MS" panose="030F0702030302020204" pitchFamily="66" charset="0"/>
              </a:rPr>
              <a:t>to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remove an electron </a:t>
            </a:r>
            <a:r>
              <a:rPr lang="en-GB" sz="2000" dirty="0" smtClean="0">
                <a:latin typeface="Comic Sans MS" panose="030F0702030302020204" pitchFamily="66" charset="0"/>
              </a:rPr>
              <a:t>from an atom or molecule)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629" y="3645024"/>
            <a:ext cx="2160240" cy="223224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15616" y="4653136"/>
            <a:ext cx="1080120" cy="1008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Atom or molecule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529106" y="3871493"/>
            <a:ext cx="792088" cy="77119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71143" y="4173188"/>
            <a:ext cx="108013" cy="108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5536" y="4281201"/>
            <a:ext cx="583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omic Sans MS" panose="030F0702030302020204" pitchFamily="66" charset="0"/>
              </a:rPr>
              <a:t>photon</a:t>
            </a:r>
            <a:endParaRPr lang="en-GB" sz="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284984"/>
            <a:ext cx="2139349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Before ionisation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3269" y="3658907"/>
            <a:ext cx="2160240" cy="223224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564160" y="3298867"/>
            <a:ext cx="2139349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After ionisation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35796" y="4281201"/>
            <a:ext cx="887593" cy="138004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627784" y="4508800"/>
            <a:ext cx="1080120" cy="1008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4653136"/>
            <a:ext cx="7200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Changed atom or molecule</a:t>
            </a:r>
            <a:endParaRPr lang="en-GB" sz="1050" dirty="0"/>
          </a:p>
        </p:txBody>
      </p:sp>
      <p:sp>
        <p:nvSpPr>
          <p:cNvPr id="17" name="Left Arrow 16"/>
          <p:cNvSpPr/>
          <p:nvPr/>
        </p:nvSpPr>
        <p:spPr>
          <a:xfrm>
            <a:off x="3623389" y="4869160"/>
            <a:ext cx="228531" cy="216024"/>
          </a:xfrm>
          <a:prstGeom prst="leftArrow">
            <a:avLst/>
          </a:prstGeom>
          <a:solidFill>
            <a:srgbClr val="ECF11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843808" y="3991761"/>
            <a:ext cx="893846" cy="18142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203849" y="3991761"/>
            <a:ext cx="144017" cy="1440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707904" y="422719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electron</a:t>
            </a:r>
            <a:endParaRPr lang="en-GB" sz="1100" dirty="0"/>
          </a:p>
        </p:txBody>
      </p:sp>
      <p:sp>
        <p:nvSpPr>
          <p:cNvPr id="23" name="Left Arrow 22"/>
          <p:cNvSpPr/>
          <p:nvPr/>
        </p:nvSpPr>
        <p:spPr>
          <a:xfrm rot="1633666">
            <a:off x="3349334" y="4087862"/>
            <a:ext cx="399832" cy="2451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30629" y="6021288"/>
            <a:ext cx="44728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b="1" u="sng" dirty="0" smtClean="0">
                <a:solidFill>
                  <a:srgbClr val="FF0000"/>
                </a:solidFill>
              </a:rPr>
              <a:t>photon</a:t>
            </a:r>
            <a:r>
              <a:rPr lang="en-GB" dirty="0" smtClean="0"/>
              <a:t> hits the atom or molecule, and removes an </a:t>
            </a:r>
            <a:r>
              <a:rPr lang="en-GB" b="1" u="sng" dirty="0" smtClean="0">
                <a:solidFill>
                  <a:srgbClr val="FF0000"/>
                </a:solidFill>
              </a:rPr>
              <a:t>electron</a:t>
            </a:r>
            <a:r>
              <a:rPr lang="en-GB" dirty="0" smtClean="0"/>
              <a:t>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9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41277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…. and ionisation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412776"/>
            <a:ext cx="54006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Some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energy </a:t>
            </a:r>
            <a:r>
              <a:rPr lang="en-GB" sz="2000" dirty="0" smtClean="0">
                <a:latin typeface="Comic Sans MS" panose="030F0702030302020204" pitchFamily="66" charset="0"/>
              </a:rPr>
              <a:t>EM radiation (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ultraviolet, X-rays and gamma rays</a:t>
            </a:r>
            <a:r>
              <a:rPr lang="en-GB" sz="2000" dirty="0" smtClean="0">
                <a:latin typeface="Comic Sans MS" panose="030F0702030302020204" pitchFamily="66" charset="0"/>
              </a:rPr>
              <a:t>) are known as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ionising radiation </a:t>
            </a:r>
            <a:r>
              <a:rPr lang="en-GB" sz="2000" dirty="0" smtClean="0">
                <a:latin typeface="Comic Sans MS" panose="030F0702030302020204" pitchFamily="66" charset="0"/>
              </a:rPr>
              <a:t>because they have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enough energy </a:t>
            </a:r>
            <a:r>
              <a:rPr lang="en-GB" sz="2000" dirty="0" smtClean="0">
                <a:latin typeface="Comic Sans MS" panose="030F0702030302020204" pitchFamily="66" charset="0"/>
              </a:rPr>
              <a:t>to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remove an electron </a:t>
            </a:r>
            <a:r>
              <a:rPr lang="en-GB" sz="2000" dirty="0" smtClean="0">
                <a:latin typeface="Comic Sans MS" panose="030F0702030302020204" pitchFamily="66" charset="0"/>
              </a:rPr>
              <a:t>from an atom or molecule)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629" y="3645024"/>
            <a:ext cx="2160240" cy="223224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15616" y="4653136"/>
            <a:ext cx="1080120" cy="1008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Atom or molecule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529106" y="3871493"/>
            <a:ext cx="792088" cy="77119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71143" y="4173188"/>
            <a:ext cx="108013" cy="108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5536" y="4281201"/>
            <a:ext cx="583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Comic Sans MS" panose="030F0702030302020204" pitchFamily="66" charset="0"/>
              </a:rPr>
              <a:t>photon</a:t>
            </a:r>
            <a:endParaRPr lang="en-GB" sz="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284984"/>
            <a:ext cx="2139349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Before ionisation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3269" y="3658907"/>
            <a:ext cx="2160240" cy="223224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564160" y="3298867"/>
            <a:ext cx="2139349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After ionisation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35796" y="4281201"/>
            <a:ext cx="887593" cy="138004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627784" y="4508800"/>
            <a:ext cx="1080120" cy="1008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4653136"/>
            <a:ext cx="7200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Changed atom or molecule</a:t>
            </a:r>
            <a:endParaRPr lang="en-GB" sz="1050" dirty="0"/>
          </a:p>
        </p:txBody>
      </p:sp>
      <p:sp>
        <p:nvSpPr>
          <p:cNvPr id="17" name="Left Arrow 16"/>
          <p:cNvSpPr/>
          <p:nvPr/>
        </p:nvSpPr>
        <p:spPr>
          <a:xfrm>
            <a:off x="3623389" y="4869160"/>
            <a:ext cx="228531" cy="216024"/>
          </a:xfrm>
          <a:prstGeom prst="leftArrow">
            <a:avLst/>
          </a:prstGeom>
          <a:solidFill>
            <a:srgbClr val="ECF11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843808" y="3991761"/>
            <a:ext cx="893846" cy="18142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203849" y="3991761"/>
            <a:ext cx="144017" cy="1440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707904" y="422719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electron</a:t>
            </a:r>
            <a:endParaRPr lang="en-GB" sz="1100" dirty="0"/>
          </a:p>
        </p:txBody>
      </p:sp>
      <p:sp>
        <p:nvSpPr>
          <p:cNvPr id="23" name="Left Arrow 22"/>
          <p:cNvSpPr/>
          <p:nvPr/>
        </p:nvSpPr>
        <p:spPr>
          <a:xfrm rot="1633666">
            <a:off x="3349334" y="4087862"/>
            <a:ext cx="399832" cy="2451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30629" y="6021288"/>
            <a:ext cx="44728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b="1" u="sng" dirty="0" smtClean="0">
                <a:solidFill>
                  <a:srgbClr val="FF0000"/>
                </a:solidFill>
              </a:rPr>
              <a:t>photon</a:t>
            </a:r>
            <a:r>
              <a:rPr lang="en-GB" dirty="0" smtClean="0"/>
              <a:t> hits the atom or molecule, and removes an </a:t>
            </a:r>
            <a:r>
              <a:rPr lang="en-GB" b="1" u="sng" dirty="0" smtClean="0">
                <a:solidFill>
                  <a:srgbClr val="FF0000"/>
                </a:solidFill>
              </a:rPr>
              <a:t>electron</a:t>
            </a:r>
            <a:r>
              <a:rPr lang="en-GB" dirty="0" smtClean="0"/>
              <a:t>.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3298867"/>
            <a:ext cx="4104456" cy="34163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cells are exposed to </a:t>
            </a:r>
            <a:r>
              <a:rPr lang="en-GB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ionising radiation</a:t>
            </a:r>
            <a:r>
              <a:rPr lang="en-GB" dirty="0" smtClean="0">
                <a:latin typeface="Comic Sans MS" panose="030F0702030302020204" pitchFamily="66" charset="0"/>
              </a:rPr>
              <a:t>, they can damage the </a:t>
            </a:r>
            <a:r>
              <a:rPr lang="en-GB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DNA</a:t>
            </a:r>
            <a:r>
              <a:rPr lang="en-GB" dirty="0" smtClean="0">
                <a:latin typeface="Comic Sans MS" panose="030F0702030302020204" pitchFamily="66" charset="0"/>
              </a:rPr>
              <a:t> in the nucleus of the cell.  This can cause </a:t>
            </a:r>
            <a:r>
              <a:rPr lang="en-GB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mutations</a:t>
            </a:r>
            <a:r>
              <a:rPr lang="en-GB" dirty="0" smtClean="0">
                <a:latin typeface="Comic Sans MS" panose="030F0702030302020204" pitchFamily="66" charset="0"/>
              </a:rPr>
              <a:t>, and the cells </a:t>
            </a:r>
            <a:r>
              <a:rPr lang="en-GB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divide constantly </a:t>
            </a:r>
            <a:r>
              <a:rPr lang="en-GB" dirty="0" smtClean="0">
                <a:latin typeface="Comic Sans MS" panose="030F0702030302020204" pitchFamily="66" charset="0"/>
              </a:rPr>
              <a:t>without control – this is </a:t>
            </a:r>
            <a:r>
              <a:rPr lang="en-GB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cancer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Very high doses </a:t>
            </a:r>
            <a:r>
              <a:rPr lang="en-GB" dirty="0" smtClean="0">
                <a:latin typeface="Comic Sans MS" panose="030F0702030302020204" pitchFamily="66" charset="0"/>
              </a:rPr>
              <a:t>of ionising radiation can </a:t>
            </a:r>
            <a:r>
              <a:rPr lang="en-GB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kill</a:t>
            </a:r>
            <a:r>
              <a:rPr lang="en-GB" dirty="0" smtClean="0">
                <a:latin typeface="Comic Sans MS" panose="030F0702030302020204" pitchFamily="66" charset="0"/>
              </a:rPr>
              <a:t> cells.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Excessive exposure to </a:t>
            </a:r>
            <a:r>
              <a:rPr lang="en-GB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UV</a:t>
            </a:r>
            <a:r>
              <a:rPr lang="en-GB" dirty="0" smtClean="0">
                <a:latin typeface="Comic Sans MS" panose="030F0702030302020204" pitchFamily="66" charset="0"/>
              </a:rPr>
              <a:t> radiation can lead to </a:t>
            </a:r>
            <a:r>
              <a:rPr lang="en-GB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sunburn </a:t>
            </a:r>
            <a:r>
              <a:rPr lang="en-GB" dirty="0" smtClean="0">
                <a:latin typeface="Comic Sans MS" panose="030F0702030302020204" pitchFamily="66" charset="0"/>
              </a:rPr>
              <a:t>or even </a:t>
            </a:r>
            <a:r>
              <a:rPr lang="en-GB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skin cancer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Increased exposure </a:t>
            </a:r>
            <a:r>
              <a:rPr lang="en-GB" dirty="0" smtClean="0">
                <a:latin typeface="Comic Sans MS" panose="030F0702030302020204" pitchFamily="66" charset="0"/>
              </a:rPr>
              <a:t>= more damage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92080" y="620688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…. and dangers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bbc.co.uk/schools/gcsebitesize/science/images/11_hazard_symbo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52" y="51267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92080" y="620688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…. and dangers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bbc.co.uk/schools/gcsebitesize/science/images/11_hazard_symbo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52" y="51267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lipartbest.com/cliparts/ncX/BxM/ncXBxMr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224136" cy="17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988840"/>
            <a:ext cx="208823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- rays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501008"/>
            <a:ext cx="3960440" cy="2800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X-rays</a:t>
            </a:r>
            <a:r>
              <a:rPr lang="en-GB" sz="1600" dirty="0" smtClean="0">
                <a:latin typeface="Comic Sans MS" panose="030F0702030302020204" pitchFamily="66" charset="0"/>
              </a:rPr>
              <a:t> are used by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radiographers</a:t>
            </a:r>
            <a:r>
              <a:rPr lang="en-GB" sz="1600" dirty="0" smtClean="0">
                <a:latin typeface="Comic Sans MS" panose="030F0702030302020204" pitchFamily="66" charset="0"/>
              </a:rPr>
              <a:t> in hospitals to check for broken bones.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X-rays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pass easily </a:t>
            </a:r>
            <a:r>
              <a:rPr lang="en-GB" sz="1600" dirty="0" smtClean="0">
                <a:latin typeface="Comic Sans MS" panose="030F0702030302020204" pitchFamily="66" charset="0"/>
              </a:rPr>
              <a:t>through flesh, but are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absorbed</a:t>
            </a:r>
            <a:r>
              <a:rPr lang="en-GB" sz="1600" dirty="0" smtClean="0">
                <a:latin typeface="Comic Sans MS" panose="030F0702030302020204" pitchFamily="66" charset="0"/>
              </a:rPr>
              <a:t> by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denser materials </a:t>
            </a:r>
            <a:r>
              <a:rPr lang="en-GB" sz="1600" dirty="0" smtClean="0">
                <a:latin typeface="Comic Sans MS" panose="030F0702030302020204" pitchFamily="66" charset="0"/>
              </a:rPr>
              <a:t>like bone and metal.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X-ray imaging is also used in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airports</a:t>
            </a:r>
            <a:r>
              <a:rPr lang="en-GB" sz="1600" dirty="0" smtClean="0">
                <a:latin typeface="Comic Sans MS" panose="030F0702030302020204" pitchFamily="66" charset="0"/>
              </a:rPr>
              <a:t> to check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contents</a:t>
            </a:r>
            <a:r>
              <a:rPr lang="en-GB" sz="1600" dirty="0" smtClean="0">
                <a:latin typeface="Comic Sans MS" panose="030F0702030302020204" pitchFamily="66" charset="0"/>
              </a:rPr>
              <a:t> of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bags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b="1" u="sng" dirty="0" smtClean="0">
                <a:latin typeface="Comic Sans MS" panose="030F0702030302020204" pitchFamily="66" charset="0"/>
              </a:rPr>
              <a:t>Precautions</a:t>
            </a:r>
            <a:r>
              <a:rPr lang="en-GB" sz="1600" dirty="0" smtClean="0">
                <a:latin typeface="Comic Sans MS" panose="030F0702030302020204" pitchFamily="66" charset="0"/>
              </a:rPr>
              <a:t>:  </a:t>
            </a:r>
            <a:r>
              <a:rPr lang="en-GB" sz="1600" dirty="0" err="1" smtClean="0">
                <a:latin typeface="Comic Sans MS" panose="030F0702030302020204" pitchFamily="66" charset="0"/>
              </a:rPr>
              <a:t>radiograhers</a:t>
            </a:r>
            <a:r>
              <a:rPr lang="en-GB" sz="1600" dirty="0" smtClean="0">
                <a:latin typeface="Comic Sans MS" panose="030F0702030302020204" pitchFamily="66" charset="0"/>
              </a:rPr>
              <a:t> wear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lead aprons</a:t>
            </a:r>
            <a:r>
              <a:rPr lang="en-GB" sz="1600" dirty="0" smtClean="0">
                <a:latin typeface="Comic Sans MS" panose="030F0702030302020204" pitchFamily="66" charset="0"/>
              </a:rPr>
              <a:t> or stand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behind concrete </a:t>
            </a:r>
            <a:r>
              <a:rPr lang="en-GB" sz="1600" dirty="0" smtClean="0">
                <a:latin typeface="Comic Sans MS" panose="030F0702030302020204" pitchFamily="66" charset="0"/>
              </a:rPr>
              <a:t>to protect themselves.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92080" y="620688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…. and dangers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bbc.co.uk/schools/gcsebitesize/science/images/11_hazard_symbol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52" y="51267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lipartbest.com/cliparts/ncX/BxM/ncXBxMr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224136" cy="17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988840"/>
            <a:ext cx="208823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- rays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501008"/>
            <a:ext cx="3960440" cy="2800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X-rays</a:t>
            </a:r>
            <a:r>
              <a:rPr lang="en-GB" sz="1600" dirty="0" smtClean="0">
                <a:latin typeface="Comic Sans MS" panose="030F0702030302020204" pitchFamily="66" charset="0"/>
              </a:rPr>
              <a:t> are used by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radiographers</a:t>
            </a:r>
            <a:r>
              <a:rPr lang="en-GB" sz="1600" dirty="0" smtClean="0">
                <a:latin typeface="Comic Sans MS" panose="030F0702030302020204" pitchFamily="66" charset="0"/>
              </a:rPr>
              <a:t> in hospitals to check for broken bones.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X-rays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pass easily </a:t>
            </a:r>
            <a:r>
              <a:rPr lang="en-GB" sz="1600" dirty="0" smtClean="0">
                <a:latin typeface="Comic Sans MS" panose="030F0702030302020204" pitchFamily="66" charset="0"/>
              </a:rPr>
              <a:t>through flesh, but are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absorbed</a:t>
            </a:r>
            <a:r>
              <a:rPr lang="en-GB" sz="1600" dirty="0" smtClean="0">
                <a:latin typeface="Comic Sans MS" panose="030F0702030302020204" pitchFamily="66" charset="0"/>
              </a:rPr>
              <a:t> by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denser materials </a:t>
            </a:r>
            <a:r>
              <a:rPr lang="en-GB" sz="1600" dirty="0" smtClean="0">
                <a:latin typeface="Comic Sans MS" panose="030F0702030302020204" pitchFamily="66" charset="0"/>
              </a:rPr>
              <a:t>like bone and metal.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X-ray imaging is also used in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airports</a:t>
            </a:r>
            <a:r>
              <a:rPr lang="en-GB" sz="1600" dirty="0" smtClean="0">
                <a:latin typeface="Comic Sans MS" panose="030F0702030302020204" pitchFamily="66" charset="0"/>
              </a:rPr>
              <a:t> to check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contents</a:t>
            </a:r>
            <a:r>
              <a:rPr lang="en-GB" sz="1600" dirty="0" smtClean="0">
                <a:latin typeface="Comic Sans MS" panose="030F0702030302020204" pitchFamily="66" charset="0"/>
              </a:rPr>
              <a:t> of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bags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b="1" u="sng" dirty="0" smtClean="0">
                <a:latin typeface="Comic Sans MS" panose="030F0702030302020204" pitchFamily="66" charset="0"/>
              </a:rPr>
              <a:t>Precautions</a:t>
            </a:r>
            <a:r>
              <a:rPr lang="en-GB" sz="1600" dirty="0" smtClean="0">
                <a:latin typeface="Comic Sans MS" panose="030F0702030302020204" pitchFamily="66" charset="0"/>
              </a:rPr>
              <a:t>:  </a:t>
            </a:r>
            <a:r>
              <a:rPr lang="en-GB" sz="1600" dirty="0" err="1" smtClean="0">
                <a:latin typeface="Comic Sans MS" panose="030F0702030302020204" pitchFamily="66" charset="0"/>
              </a:rPr>
              <a:t>radiograhers</a:t>
            </a:r>
            <a:r>
              <a:rPr lang="en-GB" sz="1600" dirty="0" smtClean="0">
                <a:latin typeface="Comic Sans MS" panose="030F0702030302020204" pitchFamily="66" charset="0"/>
              </a:rPr>
              <a:t> wear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lead aprons</a:t>
            </a:r>
            <a:r>
              <a:rPr lang="en-GB" sz="1600" dirty="0" smtClean="0">
                <a:latin typeface="Comic Sans MS" panose="030F0702030302020204" pitchFamily="66" charset="0"/>
              </a:rPr>
              <a:t> or stand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behind concrete </a:t>
            </a:r>
            <a:r>
              <a:rPr lang="en-GB" sz="1600" dirty="0" smtClean="0">
                <a:latin typeface="Comic Sans MS" panose="030F0702030302020204" pitchFamily="66" charset="0"/>
              </a:rPr>
              <a:t>to protect themselves.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clipartbest.com/cliparts/RcA/MKg/RcAMKgacL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1152128" cy="174564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44208" y="1971655"/>
            <a:ext cx="24482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Microwaves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2020" y="3501007"/>
            <a:ext cx="3960440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Microwaves are used to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send signals </a:t>
            </a:r>
            <a:r>
              <a:rPr lang="en-GB" sz="1600" dirty="0" smtClean="0">
                <a:latin typeface="Comic Sans MS" panose="030F0702030302020204" pitchFamily="66" charset="0"/>
              </a:rPr>
              <a:t>between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mobile phones </a:t>
            </a:r>
            <a:r>
              <a:rPr lang="en-GB" sz="1600" dirty="0" smtClean="0">
                <a:latin typeface="Comic Sans MS" panose="030F0702030302020204" pitchFamily="66" charset="0"/>
              </a:rPr>
              <a:t>and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mobile phone masts.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When you make calls on your mobile, your phone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emits</a:t>
            </a:r>
            <a:r>
              <a:rPr lang="en-GB" sz="1600" dirty="0" smtClean="0">
                <a:latin typeface="Comic Sans MS" panose="030F0702030302020204" pitchFamily="66" charset="0"/>
              </a:rPr>
              <a:t> microwave radiation.  Some of this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absorbed</a:t>
            </a:r>
            <a:r>
              <a:rPr lang="en-GB" sz="1600" dirty="0" smtClean="0">
                <a:latin typeface="Comic Sans MS" panose="030F0702030302020204" pitchFamily="66" charset="0"/>
              </a:rPr>
              <a:t> by your body and may cause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heating</a:t>
            </a:r>
            <a:r>
              <a:rPr lang="en-GB" sz="1600" dirty="0" smtClean="0">
                <a:latin typeface="Comic Sans MS" panose="030F0702030302020204" pitchFamily="66" charset="0"/>
              </a:rPr>
              <a:t> of body tissues.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This heating could result in medical conditions, possibly including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cancer</a:t>
            </a:r>
            <a:r>
              <a:rPr lang="en-GB" sz="1600" dirty="0" smtClean="0">
                <a:latin typeface="Comic Sans MS" panose="030F0702030302020204" pitchFamily="66" charset="0"/>
              </a:rPr>
              <a:t>, but there is no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conclusive evidence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b="1" u="sng" dirty="0" smtClean="0">
                <a:latin typeface="Comic Sans MS" panose="030F0702030302020204" pitchFamily="66" charset="0"/>
              </a:rPr>
              <a:t>Precaution</a:t>
            </a:r>
            <a:r>
              <a:rPr lang="en-GB" sz="1600" dirty="0" smtClean="0">
                <a:latin typeface="Comic Sans MS" panose="030F0702030302020204" pitchFamily="66" charset="0"/>
              </a:rPr>
              <a:t>:  limit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amount of time </a:t>
            </a:r>
            <a:r>
              <a:rPr lang="en-GB" sz="1600" dirty="0" smtClean="0">
                <a:latin typeface="Comic Sans MS" panose="030F0702030302020204" pitchFamily="66" charset="0"/>
              </a:rPr>
              <a:t>you spend talking on a mobile phone!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0749"/>
            <a:ext cx="2206650" cy="164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48264" y="6206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Uses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150" y="4221088"/>
            <a:ext cx="80137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0749"/>
            <a:ext cx="2206650" cy="164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48264" y="6206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Uses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150" y="4221088"/>
            <a:ext cx="80137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Callout 5"/>
          <p:cNvSpPr/>
          <p:nvPr/>
        </p:nvSpPr>
        <p:spPr>
          <a:xfrm>
            <a:off x="565150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Broadcasting</a:t>
            </a:r>
          </a:p>
          <a:p>
            <a:pPr algn="ctr"/>
            <a:r>
              <a:rPr lang="en-GB" sz="1400" dirty="0" smtClean="0"/>
              <a:t>Communications,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238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0749"/>
            <a:ext cx="2206650" cy="164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48264" y="6206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Uses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150" y="4221088"/>
            <a:ext cx="80137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Callout 5"/>
          <p:cNvSpPr/>
          <p:nvPr/>
        </p:nvSpPr>
        <p:spPr>
          <a:xfrm>
            <a:off x="565150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Broadcasting</a:t>
            </a:r>
          </a:p>
          <a:p>
            <a:pPr algn="ctr"/>
            <a:r>
              <a:rPr lang="en-GB" sz="1400" dirty="0" smtClean="0"/>
              <a:t>Communications,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  <p:sp>
        <p:nvSpPr>
          <p:cNvPr id="8" name="Up Arrow Callout 7"/>
          <p:cNvSpPr/>
          <p:nvPr/>
        </p:nvSpPr>
        <p:spPr>
          <a:xfrm>
            <a:off x="2276128" y="4290784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Cooking, </a:t>
            </a:r>
          </a:p>
          <a:p>
            <a:pPr algn="ctr"/>
            <a:r>
              <a:rPr lang="en-GB" sz="1400" dirty="0" smtClean="0"/>
              <a:t>Communications, 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52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0749"/>
            <a:ext cx="2206650" cy="164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48264" y="6206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Uses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150" y="4221088"/>
            <a:ext cx="80137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Callout 5"/>
          <p:cNvSpPr/>
          <p:nvPr/>
        </p:nvSpPr>
        <p:spPr>
          <a:xfrm>
            <a:off x="565150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Broadcasting</a:t>
            </a:r>
          </a:p>
          <a:p>
            <a:pPr algn="ctr"/>
            <a:r>
              <a:rPr lang="en-GB" sz="1400" dirty="0" smtClean="0"/>
              <a:t>Communications,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  <p:sp>
        <p:nvSpPr>
          <p:cNvPr id="8" name="Up Arrow Callout 7"/>
          <p:cNvSpPr/>
          <p:nvPr/>
        </p:nvSpPr>
        <p:spPr>
          <a:xfrm>
            <a:off x="2276128" y="4290784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Cooking, </a:t>
            </a:r>
          </a:p>
          <a:p>
            <a:pPr algn="ctr"/>
            <a:r>
              <a:rPr lang="en-GB" sz="1400" dirty="0" smtClean="0"/>
              <a:t>Communications, 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  <p:sp>
        <p:nvSpPr>
          <p:cNvPr id="9" name="Up Arrow Callout 8"/>
          <p:cNvSpPr/>
          <p:nvPr/>
        </p:nvSpPr>
        <p:spPr>
          <a:xfrm>
            <a:off x="3275856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Cooking, thermal imaging, short range communications, optical fibres, TV remote controls, security systems.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740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0749"/>
            <a:ext cx="2206650" cy="164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48264" y="6206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Uses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150" y="4221088"/>
            <a:ext cx="80137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Callout 5"/>
          <p:cNvSpPr/>
          <p:nvPr/>
        </p:nvSpPr>
        <p:spPr>
          <a:xfrm>
            <a:off x="565150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Broadcasting</a:t>
            </a:r>
          </a:p>
          <a:p>
            <a:pPr algn="ctr"/>
            <a:r>
              <a:rPr lang="en-GB" sz="1400" dirty="0" smtClean="0"/>
              <a:t>Communications,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  <p:sp>
        <p:nvSpPr>
          <p:cNvPr id="8" name="Up Arrow Callout 7"/>
          <p:cNvSpPr/>
          <p:nvPr/>
        </p:nvSpPr>
        <p:spPr>
          <a:xfrm>
            <a:off x="2276128" y="4290784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Cooking, </a:t>
            </a:r>
          </a:p>
          <a:p>
            <a:pPr algn="ctr"/>
            <a:r>
              <a:rPr lang="en-GB" sz="1400" dirty="0" smtClean="0"/>
              <a:t>Communications, 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  <p:sp>
        <p:nvSpPr>
          <p:cNvPr id="9" name="Up Arrow Callout 8"/>
          <p:cNvSpPr/>
          <p:nvPr/>
        </p:nvSpPr>
        <p:spPr>
          <a:xfrm>
            <a:off x="3275856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Cooking, thermal imaging, short range communications, optical fibres, TV remote controls, security systems.</a:t>
            </a:r>
            <a:endParaRPr lang="en-GB" sz="1200" dirty="0"/>
          </a:p>
        </p:txBody>
      </p:sp>
      <p:sp>
        <p:nvSpPr>
          <p:cNvPr id="10" name="Up Arrow Callout 9"/>
          <p:cNvSpPr/>
          <p:nvPr/>
        </p:nvSpPr>
        <p:spPr>
          <a:xfrm>
            <a:off x="3779176" y="4288835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Vision</a:t>
            </a:r>
          </a:p>
          <a:p>
            <a:pPr algn="ctr"/>
            <a:r>
              <a:rPr lang="en-GB" sz="1400" dirty="0" smtClean="0"/>
              <a:t>Photography </a:t>
            </a:r>
          </a:p>
          <a:p>
            <a:pPr algn="ctr"/>
            <a:r>
              <a:rPr lang="en-GB" sz="1400" dirty="0" smtClean="0"/>
              <a:t>Illumination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43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60334" y="2716212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Refraction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9259353">
            <a:off x="4187378" y="2905454"/>
            <a:ext cx="841252" cy="677468"/>
            <a:chOff x="2404217" y="1268760"/>
            <a:chExt cx="2150360" cy="21645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20180016">
            <a:off x="4162045" y="3020289"/>
            <a:ext cx="1014230" cy="789488"/>
            <a:chOff x="2404217" y="1268760"/>
            <a:chExt cx="2150360" cy="21645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5781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0749"/>
            <a:ext cx="2206650" cy="164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48264" y="6206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Uses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150" y="4221088"/>
            <a:ext cx="80137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Callout 5"/>
          <p:cNvSpPr/>
          <p:nvPr/>
        </p:nvSpPr>
        <p:spPr>
          <a:xfrm>
            <a:off x="565150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Broadcasting</a:t>
            </a:r>
          </a:p>
          <a:p>
            <a:pPr algn="ctr"/>
            <a:r>
              <a:rPr lang="en-GB" sz="1400" dirty="0" smtClean="0"/>
              <a:t>Communications,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  <p:sp>
        <p:nvSpPr>
          <p:cNvPr id="8" name="Up Arrow Callout 7"/>
          <p:cNvSpPr/>
          <p:nvPr/>
        </p:nvSpPr>
        <p:spPr>
          <a:xfrm>
            <a:off x="2276128" y="4290784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Cooking, </a:t>
            </a:r>
          </a:p>
          <a:p>
            <a:pPr algn="ctr"/>
            <a:r>
              <a:rPr lang="en-GB" sz="1400" dirty="0" smtClean="0"/>
              <a:t>Communications, 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  <p:sp>
        <p:nvSpPr>
          <p:cNvPr id="9" name="Up Arrow Callout 8"/>
          <p:cNvSpPr/>
          <p:nvPr/>
        </p:nvSpPr>
        <p:spPr>
          <a:xfrm>
            <a:off x="3275856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Cooking, thermal imaging, short range communications, optical fibres, TV remote controls, security systems.</a:t>
            </a:r>
            <a:endParaRPr lang="en-GB" sz="1200" dirty="0"/>
          </a:p>
        </p:txBody>
      </p:sp>
      <p:sp>
        <p:nvSpPr>
          <p:cNvPr id="10" name="Up Arrow Callout 9"/>
          <p:cNvSpPr/>
          <p:nvPr/>
        </p:nvSpPr>
        <p:spPr>
          <a:xfrm>
            <a:off x="3779176" y="4288835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Vision</a:t>
            </a:r>
          </a:p>
          <a:p>
            <a:pPr algn="ctr"/>
            <a:r>
              <a:rPr lang="en-GB" sz="1400" dirty="0" smtClean="0"/>
              <a:t>Photography </a:t>
            </a:r>
          </a:p>
          <a:p>
            <a:pPr algn="ctr"/>
            <a:r>
              <a:rPr lang="en-GB" sz="1400" dirty="0" smtClean="0"/>
              <a:t>Illumination </a:t>
            </a:r>
            <a:endParaRPr lang="en-GB" sz="1400" dirty="0"/>
          </a:p>
        </p:txBody>
      </p:sp>
      <p:sp>
        <p:nvSpPr>
          <p:cNvPr id="11" name="Up Arrow Callout 10"/>
          <p:cNvSpPr/>
          <p:nvPr/>
        </p:nvSpPr>
        <p:spPr>
          <a:xfrm>
            <a:off x="4355976" y="4288835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Security marking,</a:t>
            </a:r>
          </a:p>
          <a:p>
            <a:pPr algn="ctr"/>
            <a:r>
              <a:rPr lang="en-GB" sz="1400" dirty="0" smtClean="0"/>
              <a:t>Fluorescent lamps,</a:t>
            </a:r>
          </a:p>
          <a:p>
            <a:pPr algn="ctr"/>
            <a:r>
              <a:rPr lang="en-GB" sz="1400" dirty="0" smtClean="0"/>
              <a:t>Detecting forged bank notes,</a:t>
            </a:r>
          </a:p>
          <a:p>
            <a:pPr algn="ctr"/>
            <a:r>
              <a:rPr lang="en-GB" sz="1400" dirty="0" smtClean="0"/>
              <a:t>Disinfecting water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738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0749"/>
            <a:ext cx="2206650" cy="164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48264" y="6206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Uses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150" y="4221088"/>
            <a:ext cx="80137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Callout 5"/>
          <p:cNvSpPr/>
          <p:nvPr/>
        </p:nvSpPr>
        <p:spPr>
          <a:xfrm>
            <a:off x="565150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Broadcasting</a:t>
            </a:r>
          </a:p>
          <a:p>
            <a:pPr algn="ctr"/>
            <a:r>
              <a:rPr lang="en-GB" sz="1400" dirty="0" smtClean="0"/>
              <a:t>Communications,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  <p:sp>
        <p:nvSpPr>
          <p:cNvPr id="8" name="Up Arrow Callout 7"/>
          <p:cNvSpPr/>
          <p:nvPr/>
        </p:nvSpPr>
        <p:spPr>
          <a:xfrm>
            <a:off x="2276128" y="4290784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Cooking, </a:t>
            </a:r>
          </a:p>
          <a:p>
            <a:pPr algn="ctr"/>
            <a:r>
              <a:rPr lang="en-GB" sz="1400" dirty="0" smtClean="0"/>
              <a:t>Communications, 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  <p:sp>
        <p:nvSpPr>
          <p:cNvPr id="9" name="Up Arrow Callout 8"/>
          <p:cNvSpPr/>
          <p:nvPr/>
        </p:nvSpPr>
        <p:spPr>
          <a:xfrm>
            <a:off x="3275856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Cooking, thermal imaging, short range communications, optical fibres, TV remote controls, security systems.</a:t>
            </a:r>
            <a:endParaRPr lang="en-GB" sz="1200" dirty="0"/>
          </a:p>
        </p:txBody>
      </p:sp>
      <p:sp>
        <p:nvSpPr>
          <p:cNvPr id="10" name="Up Arrow Callout 9"/>
          <p:cNvSpPr/>
          <p:nvPr/>
        </p:nvSpPr>
        <p:spPr>
          <a:xfrm>
            <a:off x="3779176" y="4288835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Vision</a:t>
            </a:r>
          </a:p>
          <a:p>
            <a:pPr algn="ctr"/>
            <a:r>
              <a:rPr lang="en-GB" sz="1400" dirty="0" smtClean="0"/>
              <a:t>Photography </a:t>
            </a:r>
          </a:p>
          <a:p>
            <a:pPr algn="ctr"/>
            <a:r>
              <a:rPr lang="en-GB" sz="1400" dirty="0" smtClean="0"/>
              <a:t>Illumination </a:t>
            </a:r>
            <a:endParaRPr lang="en-GB" sz="1400" dirty="0"/>
          </a:p>
        </p:txBody>
      </p:sp>
      <p:sp>
        <p:nvSpPr>
          <p:cNvPr id="11" name="Up Arrow Callout 10"/>
          <p:cNvSpPr/>
          <p:nvPr/>
        </p:nvSpPr>
        <p:spPr>
          <a:xfrm>
            <a:off x="4382674" y="4288835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Security marking,</a:t>
            </a:r>
          </a:p>
          <a:p>
            <a:pPr algn="ctr"/>
            <a:r>
              <a:rPr lang="en-GB" sz="1400" dirty="0" smtClean="0"/>
              <a:t>Fluorescent lamps,</a:t>
            </a:r>
          </a:p>
          <a:p>
            <a:pPr algn="ctr"/>
            <a:r>
              <a:rPr lang="en-GB" sz="1400" dirty="0" smtClean="0"/>
              <a:t>Detecting forged bank notes,</a:t>
            </a:r>
          </a:p>
          <a:p>
            <a:pPr algn="ctr"/>
            <a:r>
              <a:rPr lang="en-GB" sz="1400" dirty="0" smtClean="0"/>
              <a:t>Disinfecting water</a:t>
            </a:r>
            <a:endParaRPr lang="en-GB" sz="1400" dirty="0"/>
          </a:p>
        </p:txBody>
      </p:sp>
      <p:sp>
        <p:nvSpPr>
          <p:cNvPr id="12" name="Up Arrow Callout 11"/>
          <p:cNvSpPr/>
          <p:nvPr/>
        </p:nvSpPr>
        <p:spPr>
          <a:xfrm>
            <a:off x="5076056" y="4288835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Observing the internal structure of objects,</a:t>
            </a:r>
          </a:p>
          <a:p>
            <a:pPr algn="ctr"/>
            <a:r>
              <a:rPr lang="en-GB" sz="1400" dirty="0" smtClean="0"/>
              <a:t>Airport security scanners,</a:t>
            </a:r>
          </a:p>
          <a:p>
            <a:pPr algn="ctr"/>
            <a:r>
              <a:rPr lang="en-GB" sz="1400" dirty="0" smtClean="0"/>
              <a:t>Medical X-rays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458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9685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20749"/>
            <a:ext cx="2206650" cy="164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628800"/>
            <a:ext cx="8013700" cy="2413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48264" y="6206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Uses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150" y="4221088"/>
            <a:ext cx="80137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Callout 5"/>
          <p:cNvSpPr/>
          <p:nvPr/>
        </p:nvSpPr>
        <p:spPr>
          <a:xfrm>
            <a:off x="565150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Broadcasting</a:t>
            </a:r>
          </a:p>
          <a:p>
            <a:pPr algn="ctr"/>
            <a:r>
              <a:rPr lang="en-GB" sz="1400" dirty="0" smtClean="0"/>
              <a:t>Communications,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  <p:sp>
        <p:nvSpPr>
          <p:cNvPr id="8" name="Up Arrow Callout 7"/>
          <p:cNvSpPr/>
          <p:nvPr/>
        </p:nvSpPr>
        <p:spPr>
          <a:xfrm>
            <a:off x="2276128" y="4290784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Cooking, </a:t>
            </a:r>
          </a:p>
          <a:p>
            <a:pPr algn="ctr"/>
            <a:r>
              <a:rPr lang="en-GB" sz="1400" dirty="0" smtClean="0"/>
              <a:t>Communications, </a:t>
            </a:r>
          </a:p>
          <a:p>
            <a:pPr algn="ctr"/>
            <a:r>
              <a:rPr lang="en-GB" sz="1400" dirty="0" smtClean="0"/>
              <a:t>Satellite transmissions</a:t>
            </a:r>
            <a:endParaRPr lang="en-GB" sz="1400" dirty="0"/>
          </a:p>
        </p:txBody>
      </p:sp>
      <p:sp>
        <p:nvSpPr>
          <p:cNvPr id="9" name="Up Arrow Callout 8"/>
          <p:cNvSpPr/>
          <p:nvPr/>
        </p:nvSpPr>
        <p:spPr>
          <a:xfrm>
            <a:off x="3275856" y="4293096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Cooking, thermal imaging, short range communications, optical fibres, TV remote controls, security systems.</a:t>
            </a:r>
            <a:endParaRPr lang="en-GB" sz="1200" dirty="0"/>
          </a:p>
        </p:txBody>
      </p:sp>
      <p:sp>
        <p:nvSpPr>
          <p:cNvPr id="10" name="Up Arrow Callout 9"/>
          <p:cNvSpPr/>
          <p:nvPr/>
        </p:nvSpPr>
        <p:spPr>
          <a:xfrm>
            <a:off x="3779176" y="4288835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Vision</a:t>
            </a:r>
          </a:p>
          <a:p>
            <a:pPr algn="ctr"/>
            <a:r>
              <a:rPr lang="en-GB" sz="1400" dirty="0" smtClean="0"/>
              <a:t>Photography </a:t>
            </a:r>
          </a:p>
          <a:p>
            <a:pPr algn="ctr"/>
            <a:r>
              <a:rPr lang="en-GB" sz="1400" dirty="0" smtClean="0"/>
              <a:t>Illumination </a:t>
            </a:r>
            <a:endParaRPr lang="en-GB" sz="1400" dirty="0"/>
          </a:p>
        </p:txBody>
      </p:sp>
      <p:sp>
        <p:nvSpPr>
          <p:cNvPr id="11" name="Up Arrow Callout 10"/>
          <p:cNvSpPr/>
          <p:nvPr/>
        </p:nvSpPr>
        <p:spPr>
          <a:xfrm>
            <a:off x="4382674" y="4288835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Security marking,</a:t>
            </a:r>
          </a:p>
          <a:p>
            <a:pPr algn="ctr"/>
            <a:r>
              <a:rPr lang="en-GB" sz="1400" dirty="0" smtClean="0"/>
              <a:t>Fluorescent lamps,</a:t>
            </a:r>
          </a:p>
          <a:p>
            <a:pPr algn="ctr"/>
            <a:r>
              <a:rPr lang="en-GB" sz="1400" dirty="0" smtClean="0"/>
              <a:t>Detecting forged bank notes,</a:t>
            </a:r>
          </a:p>
          <a:p>
            <a:pPr algn="ctr"/>
            <a:r>
              <a:rPr lang="en-GB" sz="1400" dirty="0" smtClean="0"/>
              <a:t>Disinfecting water</a:t>
            </a:r>
            <a:endParaRPr lang="en-GB" sz="1400" dirty="0"/>
          </a:p>
        </p:txBody>
      </p:sp>
      <p:sp>
        <p:nvSpPr>
          <p:cNvPr id="12" name="Up Arrow Callout 11"/>
          <p:cNvSpPr/>
          <p:nvPr/>
        </p:nvSpPr>
        <p:spPr>
          <a:xfrm>
            <a:off x="5076056" y="4288835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Observing the internal structure of objects,</a:t>
            </a:r>
          </a:p>
          <a:p>
            <a:pPr algn="ctr"/>
            <a:r>
              <a:rPr lang="en-GB" sz="1400" dirty="0" smtClean="0"/>
              <a:t>Airport security scanners,</a:t>
            </a:r>
          </a:p>
          <a:p>
            <a:pPr algn="ctr"/>
            <a:r>
              <a:rPr lang="en-GB" sz="1400" dirty="0" smtClean="0"/>
              <a:t>Medical X-rays</a:t>
            </a:r>
            <a:endParaRPr lang="en-GB" sz="1400" dirty="0"/>
          </a:p>
        </p:txBody>
      </p:sp>
      <p:sp>
        <p:nvSpPr>
          <p:cNvPr id="13" name="Up Arrow Callout 12"/>
          <p:cNvSpPr/>
          <p:nvPr/>
        </p:nvSpPr>
        <p:spPr>
          <a:xfrm>
            <a:off x="6696236" y="4300772"/>
            <a:ext cx="1558578" cy="201622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Sterilising food and medical equipment,</a:t>
            </a:r>
          </a:p>
          <a:p>
            <a:pPr algn="ctr"/>
            <a:r>
              <a:rPr lang="en-GB" sz="1400" dirty="0" smtClean="0"/>
              <a:t>Detection of cancer and its treatment.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133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66645"/>
              </p:ext>
            </p:extLst>
          </p:nvPr>
        </p:nvGraphicFramePr>
        <p:xfrm>
          <a:off x="1043608" y="1484784"/>
          <a:ext cx="7128792" cy="467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Give a qualitative account of the dispersion of light as shown by the action on light of a glass prism including the seven colours of the spectrum in their correct order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Describe the main features of the electromagnetic spectrum in order of wavelength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State that all </a:t>
                      </a:r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e.m</a:t>
                      </a: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. waves travel with the same high speed in a vacuum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Describe typical properties and uses of radiations in all the different regions of the electromagnetic spectrum including: –  r </a:t>
                      </a:r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adio</a:t>
                      </a: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 and television communications (radio waves) –  s </a:t>
                      </a:r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atellite</a:t>
                      </a: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 television and telephones (microwaves) –  e </a:t>
                      </a:r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lectrical</a:t>
                      </a: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 appliances, remote controllers for televisions and intruder alarms (infra-red) –  medicine and security (X-rays)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Demonstrate an awareness of safety issues regarding the use of microwaves and X-rays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Recall that light of a single frequency is described as monochromatic 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that the speed of electromagnetic waves in a vacuum is 3.0 × 108 m / s and is approximately the same in air 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4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 Electromagnetic Spectrum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5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9259353">
            <a:off x="4187378" y="2905454"/>
            <a:ext cx="841252" cy="677468"/>
            <a:chOff x="2404217" y="1268760"/>
            <a:chExt cx="2150360" cy="21645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20180016">
            <a:off x="4162045" y="3020289"/>
            <a:ext cx="1014230" cy="789488"/>
            <a:chOff x="2404217" y="1268760"/>
            <a:chExt cx="2150360" cy="21645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8" y="3772163"/>
            <a:ext cx="887959" cy="124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 rot="19259353">
            <a:off x="5547804" y="2575353"/>
            <a:ext cx="1468643" cy="1867210"/>
            <a:chOff x="2404217" y="1268760"/>
            <a:chExt cx="2150360" cy="21645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9259353">
            <a:off x="5854391" y="2947159"/>
            <a:ext cx="879669" cy="2555807"/>
            <a:chOff x="2404217" y="1268760"/>
            <a:chExt cx="2150360" cy="216459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787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9259353">
            <a:off x="4187378" y="2905454"/>
            <a:ext cx="841252" cy="677468"/>
            <a:chOff x="2404217" y="1268760"/>
            <a:chExt cx="2150360" cy="21645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20180016">
            <a:off x="4162045" y="3020289"/>
            <a:ext cx="1014230" cy="789488"/>
            <a:chOff x="2404217" y="1268760"/>
            <a:chExt cx="2150360" cy="21645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8" y="3772163"/>
            <a:ext cx="887959" cy="124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 rot="19259353">
            <a:off x="5547804" y="2575353"/>
            <a:ext cx="1468643" cy="1867210"/>
            <a:chOff x="2404217" y="1268760"/>
            <a:chExt cx="2150360" cy="21645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9259353">
            <a:off x="5854391" y="2947159"/>
            <a:ext cx="879669" cy="2555807"/>
            <a:chOff x="2404217" y="1268760"/>
            <a:chExt cx="2150360" cy="216459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71600" y="4869160"/>
            <a:ext cx="576064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effect is called </a:t>
            </a:r>
            <a:r>
              <a:rPr lang="en-GB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dispersion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1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9259353">
            <a:off x="4187378" y="2905454"/>
            <a:ext cx="841252" cy="677468"/>
            <a:chOff x="2404217" y="1268760"/>
            <a:chExt cx="2150360" cy="21645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20180016">
            <a:off x="4162045" y="3020289"/>
            <a:ext cx="1014230" cy="789488"/>
            <a:chOff x="2404217" y="1268760"/>
            <a:chExt cx="2150360" cy="21645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8" y="3772163"/>
            <a:ext cx="887959" cy="124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 rot="19259353">
            <a:off x="5547804" y="2575353"/>
            <a:ext cx="1468643" cy="1867210"/>
            <a:chOff x="2404217" y="1268760"/>
            <a:chExt cx="2150360" cy="21645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9259353">
            <a:off x="5854391" y="2947159"/>
            <a:ext cx="879669" cy="2555807"/>
            <a:chOff x="2404217" y="1268760"/>
            <a:chExt cx="2150360" cy="216459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71600" y="4869160"/>
            <a:ext cx="576064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effect is called </a:t>
            </a:r>
            <a:r>
              <a:rPr lang="en-GB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dispersion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629569" cy="20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4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Refraction of light by a prism.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311860" y="2312876"/>
            <a:ext cx="2520280" cy="22322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17559125">
            <a:off x="2482559" y="3128045"/>
            <a:ext cx="1514586" cy="1162542"/>
            <a:chOff x="2404217" y="1268760"/>
            <a:chExt cx="2150360" cy="21645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9259353">
            <a:off x="4187378" y="2905454"/>
            <a:ext cx="841252" cy="677468"/>
            <a:chOff x="2404217" y="1268760"/>
            <a:chExt cx="2150360" cy="21645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20180016">
            <a:off x="4162045" y="3020289"/>
            <a:ext cx="1014230" cy="789488"/>
            <a:chOff x="2404217" y="1268760"/>
            <a:chExt cx="2150360" cy="21645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8" y="3772163"/>
            <a:ext cx="887959" cy="124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 rot="19259353">
            <a:off x="5547804" y="2575353"/>
            <a:ext cx="1468643" cy="1867210"/>
            <a:chOff x="2404217" y="1268760"/>
            <a:chExt cx="2150360" cy="21645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9259353">
            <a:off x="5854391" y="2947159"/>
            <a:ext cx="879669" cy="2555807"/>
            <a:chOff x="2404217" y="1268760"/>
            <a:chExt cx="2150360" cy="216459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404217" y="1268760"/>
              <a:ext cx="2150360" cy="2164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404217" y="1268760"/>
              <a:ext cx="1075180" cy="10822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71600" y="4869160"/>
            <a:ext cx="576064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effect is called </a:t>
            </a:r>
            <a:r>
              <a:rPr lang="en-GB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dispersion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629569" cy="20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87521" y="5805264"/>
            <a:ext cx="6640825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happens because white is a mixture of all the colours in the rainbow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3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4320480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Wavelength and colour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2" y="1551548"/>
            <a:ext cx="2629569" cy="20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772816"/>
            <a:ext cx="460851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White light is made up of different colours with wavelengths ranging from 0.0004mm (violet) to 0.0007mm (red). 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2040</Words>
  <Application>Microsoft Office PowerPoint</Application>
  <PresentationFormat>On-screen Show (4:3)</PresentationFormat>
  <Paragraphs>289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23</cp:revision>
  <dcterms:created xsi:type="dcterms:W3CDTF">2014-08-31T12:32:08Z</dcterms:created>
  <dcterms:modified xsi:type="dcterms:W3CDTF">2014-09-20T13:58:41Z</dcterms:modified>
</cp:coreProperties>
</file>